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63" r:id="rId5"/>
    <p:sldId id="260" r:id="rId7"/>
    <p:sldId id="261" r:id="rId8"/>
    <p:sldId id="264" r:id="rId9"/>
    <p:sldId id="269" r:id="rId10"/>
    <p:sldId id="265" r:id="rId11"/>
    <p:sldId id="268" r:id="rId12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72F7"/>
    <a:srgbClr val="4472C4"/>
    <a:srgbClr val="0DC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0" d="100"/>
          <a:sy n="80" d="100"/>
        </p:scale>
        <p:origin x="754" y="67"/>
      </p:cViewPr>
      <p:guideLst>
        <p:guide orient="horz" pos="222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D1E6A-31CD-48F8-AEBA-4DE46ABD0A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9200F-9DC5-4240-A469-33435C13061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自己可以有规划得完成相关的项目实践和知识，并针对自己还不够的能力进行提升。</a:t>
            </a:r>
            <a:endParaRPr lang="zh-CN" altLang="en-US" dirty="0"/>
          </a:p>
          <a:p>
            <a:r>
              <a:rPr lang="zh-CN" altLang="en-US" dirty="0"/>
              <a:t>威胁因素（</a:t>
            </a:r>
            <a:r>
              <a:rPr lang="en-US" altLang="zh-CN" dirty="0"/>
              <a:t>T</a:t>
            </a:r>
            <a:r>
              <a:rPr lang="zh-CN" altLang="en-US" dirty="0"/>
              <a:t>）：建筑行业领域较好的就业前景引发竞争日趋激烈，建筑行业性别歧视的客观事实。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9200F-9DC5-4240-A469-33435C1306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9200F-9DC5-4240-A469-33435C1306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32F-28EB-4BD6-BCF6-05BF8F1A8E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D6CC-04AE-48CC-BE8B-985FEC6A00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32F-28EB-4BD6-BCF6-05BF8F1A8E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D6CC-04AE-48CC-BE8B-985FEC6A00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32F-28EB-4BD6-BCF6-05BF8F1A8E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D6CC-04AE-48CC-BE8B-985FEC6A00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/>
          <p:cNvSpPr/>
          <p:nvPr userDrawn="1"/>
        </p:nvSpPr>
        <p:spPr>
          <a:xfrm>
            <a:off x="406400" y="457200"/>
            <a:ext cx="469900" cy="469900"/>
          </a:xfrm>
          <a:prstGeom prst="roundRect">
            <a:avLst/>
          </a:prstGeom>
          <a:solidFill>
            <a:srgbClr val="0D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/>
          <p:cNvSpPr/>
          <p:nvPr userDrawn="1"/>
        </p:nvSpPr>
        <p:spPr>
          <a:xfrm>
            <a:off x="304800" y="330200"/>
            <a:ext cx="469900" cy="469900"/>
          </a:xfrm>
          <a:prstGeom prst="roundRect">
            <a:avLst/>
          </a:prstGeom>
          <a:solidFill>
            <a:srgbClr val="4E7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1066800" y="927100"/>
            <a:ext cx="9817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 userDrawn="1"/>
        </p:nvGrpSpPr>
        <p:grpSpPr>
          <a:xfrm>
            <a:off x="11010900" y="330200"/>
            <a:ext cx="716007" cy="561612"/>
            <a:chOff x="10672118" y="14591"/>
            <a:chExt cx="911904" cy="715267"/>
          </a:xfrm>
          <a:solidFill>
            <a:srgbClr val="029FA8"/>
          </a:solidFill>
        </p:grpSpPr>
        <p:sp>
          <p:nvSpPr>
            <p:cNvPr id="11" name="椭圆 10"/>
            <p:cNvSpPr/>
            <p:nvPr/>
          </p:nvSpPr>
          <p:spPr>
            <a:xfrm>
              <a:off x="10672118" y="14591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0868755" y="14591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1065391" y="14591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1262029" y="14591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1458666" y="14591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0672118" y="211228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0868755" y="211228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1065391" y="211228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1262029" y="211228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1458666" y="211228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0672118" y="407864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0868755" y="407864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1065391" y="407864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1262029" y="407864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1458666" y="407864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0672118" y="604502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0868755" y="604502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11065391" y="604502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1262029" y="604502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1458666" y="604502"/>
              <a:ext cx="125356" cy="125356"/>
            </a:xfrm>
            <a:prstGeom prst="ellipse">
              <a:avLst/>
            </a:prstGeom>
            <a:solidFill>
              <a:srgbClr val="4E72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+mn-lt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32F-28EB-4BD6-BCF6-05BF8F1A8E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D6CC-04AE-48CC-BE8B-985FEC6A00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32F-28EB-4BD6-BCF6-05BF8F1A8E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D6CC-04AE-48CC-BE8B-985FEC6A00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32F-28EB-4BD6-BCF6-05BF8F1A8E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D6CC-04AE-48CC-BE8B-985FEC6A00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32F-28EB-4BD6-BCF6-05BF8F1A8E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D6CC-04AE-48CC-BE8B-985FEC6A00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32F-28EB-4BD6-BCF6-05BF8F1A8E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D6CC-04AE-48CC-BE8B-985FEC6A00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32F-28EB-4BD6-BCF6-05BF8F1A8E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D6CC-04AE-48CC-BE8B-985FEC6A00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D32F-28EB-4BD6-BCF6-05BF8F1A8E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D6CC-04AE-48CC-BE8B-985FEC6A00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ED32F-28EB-4BD6-BCF6-05BF8F1A8E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CD6CC-04AE-48CC-BE8B-985FEC6A004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15066"/>
            <a:ext cx="12192000" cy="310968"/>
          </a:xfrm>
          <a:prstGeom prst="rect">
            <a:avLst/>
          </a:prstGeom>
          <a:solidFill>
            <a:srgbClr val="0D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192000" cy="4621696"/>
          </a:xfrm>
          <a:prstGeom prst="rect">
            <a:avLst/>
          </a:prstGeom>
          <a:gradFill flip="none" rotWithShape="1">
            <a:gsLst>
              <a:gs pos="0">
                <a:srgbClr val="3D65F6"/>
              </a:gs>
              <a:gs pos="100000">
                <a:srgbClr val="3D65F6">
                  <a:alpha val="9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5614" y="5470359"/>
            <a:ext cx="124968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姓名：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42946" y="5470359"/>
            <a:ext cx="124968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学号：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2813" y="1883520"/>
            <a:ext cx="70556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生涯发展报告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2549" y="3430376"/>
            <a:ext cx="4346906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5614" y="294648"/>
            <a:ext cx="11267375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900" dirty="0">
                <a:solidFill>
                  <a:schemeClr val="bg1">
                    <a:lumMod val="95000"/>
                    <a:alpha val="17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Safety Engineering</a:t>
            </a:r>
            <a:endParaRPr lang="zh-CN" altLang="en-US" sz="10900" dirty="0">
              <a:solidFill>
                <a:schemeClr val="bg1">
                  <a:lumMod val="95000"/>
                  <a:alpha val="17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1" name="图片 10" descr="图片包含 游戏机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36040" y="1893649"/>
            <a:ext cx="5834206" cy="5834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40200" y="1"/>
            <a:ext cx="317500" cy="6858000"/>
          </a:xfrm>
          <a:prstGeom prst="rect">
            <a:avLst/>
          </a:prstGeom>
          <a:solidFill>
            <a:srgbClr val="0D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4330700" cy="6858000"/>
          </a:xfrm>
          <a:prstGeom prst="rect">
            <a:avLst/>
          </a:prstGeom>
          <a:gradFill flip="none" rotWithShape="1">
            <a:gsLst>
              <a:gs pos="0">
                <a:srgbClr val="3D65F6"/>
              </a:gs>
              <a:gs pos="100000">
                <a:srgbClr val="3D65F6">
                  <a:alpha val="9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7654" y="2234506"/>
            <a:ext cx="26493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8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000" y="3296334"/>
            <a:ext cx="40767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440486" y="610863"/>
            <a:ext cx="4060827" cy="5636274"/>
            <a:chOff x="7734302" y="2005906"/>
            <a:chExt cx="2663825" cy="3697288"/>
          </a:xfrm>
        </p:grpSpPr>
        <p:sp>
          <p:nvSpPr>
            <p:cNvPr id="7" name="AutoShape 10"/>
            <p:cNvSpPr>
              <a:spLocks noChangeArrowheads="1"/>
            </p:cNvSpPr>
            <p:nvPr/>
          </p:nvSpPr>
          <p:spPr bwMode="auto">
            <a:xfrm>
              <a:off x="7734302" y="2005906"/>
              <a:ext cx="2663825" cy="457200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43137"/>
              </a:srgbClr>
            </a:solidFill>
            <a:ln w="12700">
              <a:solidFill>
                <a:schemeClr val="bg1"/>
              </a:solidFill>
              <a:round/>
            </a:ln>
            <a:effectLst>
              <a:outerShdw dist="107763" dir="2700000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AutoShape 11"/>
            <p:cNvSpPr>
              <a:spLocks noChangeArrowheads="1"/>
            </p:cNvSpPr>
            <p:nvPr/>
          </p:nvSpPr>
          <p:spPr bwMode="auto">
            <a:xfrm>
              <a:off x="7734302" y="2798069"/>
              <a:ext cx="2663825" cy="457200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43137"/>
              </a:srgbClr>
            </a:solidFill>
            <a:ln w="12700">
              <a:solidFill>
                <a:schemeClr val="bg1"/>
              </a:solidFill>
              <a:round/>
            </a:ln>
            <a:effectLst>
              <a:outerShdw dist="107763" dir="2700000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>
              <a:off x="7734302" y="3661669"/>
              <a:ext cx="2663825" cy="457200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43137"/>
              </a:srgbClr>
            </a:solidFill>
            <a:ln w="12700">
              <a:solidFill>
                <a:schemeClr val="bg1"/>
              </a:solidFill>
              <a:round/>
            </a:ln>
            <a:effectLst>
              <a:outerShdw dist="107763" dir="2700000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AutoShape 13"/>
            <p:cNvSpPr>
              <a:spLocks noChangeArrowheads="1"/>
            </p:cNvSpPr>
            <p:nvPr/>
          </p:nvSpPr>
          <p:spPr bwMode="auto">
            <a:xfrm>
              <a:off x="7734302" y="4453831"/>
              <a:ext cx="2663825" cy="457200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43137"/>
              </a:srgbClr>
            </a:solidFill>
            <a:ln w="12700">
              <a:solidFill>
                <a:schemeClr val="bg1"/>
              </a:solidFill>
              <a:round/>
            </a:ln>
            <a:effectLst>
              <a:outerShdw dist="107763" dir="2700000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AutoShape 14"/>
            <p:cNvSpPr>
              <a:spLocks noChangeArrowheads="1"/>
            </p:cNvSpPr>
            <p:nvPr/>
          </p:nvSpPr>
          <p:spPr bwMode="auto">
            <a:xfrm>
              <a:off x="7734302" y="5245994"/>
              <a:ext cx="2663825" cy="457200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43137"/>
              </a:srgbClr>
            </a:solidFill>
            <a:ln w="12700">
              <a:solidFill>
                <a:schemeClr val="bg1"/>
              </a:solidFill>
              <a:round/>
            </a:ln>
            <a:effectLst>
              <a:outerShdw dist="107763" dir="2700000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8166102" y="2078931"/>
              <a:ext cx="1874838" cy="343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一、自 我 认 知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8166102" y="2869506"/>
              <a:ext cx="1943100" cy="343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二、职  业 认 知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9"/>
            <p:cNvSpPr txBox="1">
              <a:spLocks noChangeArrowheads="1"/>
            </p:cNvSpPr>
            <p:nvPr/>
          </p:nvSpPr>
          <p:spPr bwMode="auto">
            <a:xfrm>
              <a:off x="8021640" y="3734694"/>
              <a:ext cx="2284412" cy="343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三、职 业 决 策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8093077" y="5319019"/>
              <a:ext cx="2211388" cy="343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五、备 选 方 案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8166102" y="4526856"/>
              <a:ext cx="2211388" cy="343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四、路径及成果</a:t>
              </a:r>
              <a:endParaRPr lang="en-US" altLang="zh-CN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71600" y="303540"/>
            <a:ext cx="2844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4E72F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一、自我认知</a:t>
            </a:r>
            <a:endParaRPr lang="zh-CN" altLang="en-US" sz="2800" b="1" dirty="0">
              <a:solidFill>
                <a:srgbClr val="4E72F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181100" y="1478396"/>
          <a:ext cx="9651999" cy="4782702"/>
        </p:xfrm>
        <a:graphic>
          <a:graphicData uri="http://schemas.openxmlformats.org/drawingml/2006/table">
            <a:tbl>
              <a:tblPr/>
              <a:tblGrid>
                <a:gridCol w="519464"/>
                <a:gridCol w="3044564"/>
                <a:gridCol w="2853881"/>
                <a:gridCol w="3234090"/>
              </a:tblGrid>
              <a:tr h="361363">
                <a:tc rowSpan="2"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   内部环境分析</a:t>
                      </a: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</a:txBody>
                  <a:tcPr marT="48894" marB="4889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sym typeface="Arial" panose="020B0604020202020204" pitchFamily="34" charset="0"/>
                        </a:rPr>
                        <a:t>优势因素（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sym typeface="Arial" panose="020B0604020202020204" pitchFamily="34" charset="0"/>
                        </a:rPr>
                        <a:t>S</a:t>
                      </a: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sym typeface="Arial" panose="020B0604020202020204" pitchFamily="34" charset="0"/>
                        </a:rPr>
                        <a:t>） 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T="48894" marB="488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sym typeface="Arial" panose="020B0604020202020204" pitchFamily="34" charset="0"/>
                        </a:rPr>
                        <a:t>弱势因素（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sym typeface="Arial" panose="020B0604020202020204" pitchFamily="34" charset="0"/>
                        </a:rPr>
                        <a:t>W</a:t>
                      </a: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sym typeface="Arial" panose="020B0604020202020204" pitchFamily="34" charset="0"/>
                        </a:rPr>
                        <a:t>） 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T="48894" marB="488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sym typeface="Arial" panose="020B0604020202020204" pitchFamily="34" charset="0"/>
                        </a:rPr>
                        <a:t>解决方案 </a:t>
                      </a:r>
                      <a:endParaRPr kumimoji="0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T="48894" marB="488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3268">
                <a:tc vMerge="1"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勤奋好学，能吃苦耐劳 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有责任心、细心、耐心、有团队合作精神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乐观上进、勇于挑战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接受新事物能力较强  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兴趣广泛，思想活跃 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</a:txBody>
                  <a:tcPr marT="48894" marB="488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对细节把握不足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容易相信别人，易受骗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考虑问题有时不够全面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冲动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</a:txBody>
                  <a:tcPr marT="48894" marB="488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遇事多与其他人商讨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遇事要谨慎，认真思考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多学习书本上的知识，充实自己的知识水平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</a:txBody>
                  <a:tcPr marT="48894" marB="488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803">
                <a:tc rowSpan="2"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外</a:t>
                      </a: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部</a:t>
                      </a: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环</a:t>
                      </a: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境</a:t>
                      </a: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因</a:t>
                      </a: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素 </a:t>
                      </a: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机会因素（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O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）</a:t>
                      </a: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威胁因素（</a:t>
                      </a:r>
                      <a:r>
                        <a:rPr kumimoji="0" lang="en-US" altLang="zh-CN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T</a:t>
                      </a: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）</a:t>
                      </a: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buNone/>
                      </a:pPr>
                      <a:r>
                        <a:rPr kumimoji="0" lang="zh-CN" alt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解决方案</a:t>
                      </a:r>
                      <a:endParaRPr kumimoji="0" lang="zh-CN" altLang="en-US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3268">
                <a:tc vMerge="1"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en-US" altLang="zh-CN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xxx</a:t>
                      </a: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行业发展前景好</a:t>
                      </a:r>
                      <a:endParaRPr kumimoji="0" lang="en-US" altLang="zh-CN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技能型人才紧缺</a:t>
                      </a:r>
                      <a:endParaRPr kumimoji="0" lang="en-US" altLang="zh-CN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学院有良好的教育环境 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竞争激励</a:t>
                      </a:r>
                      <a:endParaRPr kumimoji="0" lang="en-US" altLang="zh-CN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有性别歧视的客观现象</a:t>
                      </a:r>
                      <a:endParaRPr kumimoji="0" lang="en-US" altLang="zh-CN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" panose="05000000000000000000" pitchFamily="2" charset="2"/>
                        <a:buChar char="u"/>
                      </a:pPr>
                      <a:r>
                        <a:rPr kumimoji="0" lang="zh-CN" alt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rPr>
                        <a:t>多学习，加强实践，提高自身能力</a:t>
                      </a:r>
                      <a:endParaRPr kumimoji="0" lang="zh-CN" alt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71600" y="303540"/>
            <a:ext cx="2844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4E72F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一、自我认知</a:t>
            </a:r>
            <a:endParaRPr lang="zh-CN" altLang="en-US" sz="2800" b="1" dirty="0">
              <a:solidFill>
                <a:srgbClr val="4E72F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74944" y="1801184"/>
            <a:ext cx="679484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DCFD9"/>
              </a:buClr>
              <a:buFont typeface="Wingdings" panose="05000000000000000000" pitchFamily="2" charset="2"/>
              <a:buChar char="u"/>
            </a:pP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头脑聪明，个性独立，求知欲强，有逻辑，肯动脑，善思考，喜欢不断探索未知的领域，喜欢与分析推理、抽象思考有关的活动。</a:t>
            </a: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Clr>
                <a:srgbClr val="0DCFD9"/>
              </a:buClr>
            </a:pP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Clr>
                <a:srgbClr val="0DCFD9"/>
              </a:buClr>
            </a:pP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285750" indent="-285750">
              <a:buClr>
                <a:srgbClr val="0DCFD9"/>
              </a:buClr>
              <a:buFont typeface="Wingdings" panose="05000000000000000000" pitchFamily="2" charset="2"/>
              <a:buChar char="u"/>
            </a:pP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在工作中，能够提出新的想法和策略，擅长运用心智能力去观察、分析、推理，科学能力强，喜欢从事需要动脑、要求具备智力或分析才能的研究工作。</a:t>
            </a: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Clr>
                <a:srgbClr val="0DCFD9"/>
              </a:buClr>
            </a:pP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Clr>
                <a:srgbClr val="0DCFD9"/>
              </a:buClr>
            </a:pP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285750" indent="-285750">
              <a:buClr>
                <a:srgbClr val="0DCFD9"/>
              </a:buClr>
              <a:buFont typeface="Wingdings" panose="05000000000000000000" pitchFamily="2" charset="2"/>
              <a:buChar char="u"/>
            </a:pP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你在工作中责任感强，喜欢从事与帮助他人有关或与人合作的工作，喜欢从事与人接触的活动，希望能在工作中不断结交新的朋友，在帮助别人中体会到自己对社会和他人的价值。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3" b="74"/>
          <a:stretch>
            <a:fillRect/>
          </a:stretch>
        </p:blipFill>
        <p:spPr>
          <a:xfrm>
            <a:off x="515410" y="1206723"/>
            <a:ext cx="4683443" cy="48530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38200" y="1320800"/>
            <a:ext cx="10248900" cy="480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71600" y="1670555"/>
            <a:ext cx="9258300" cy="1181100"/>
          </a:xfrm>
          <a:prstGeom prst="rect">
            <a:avLst/>
          </a:prstGeom>
          <a:solidFill>
            <a:srgbClr val="4E7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71600" y="2908062"/>
            <a:ext cx="9258300" cy="1640656"/>
          </a:xfrm>
          <a:prstGeom prst="rect">
            <a:avLst/>
          </a:prstGeom>
          <a:solidFill>
            <a:srgbClr val="4E7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71600" y="4605125"/>
            <a:ext cx="9258300" cy="1416532"/>
          </a:xfrm>
          <a:prstGeom prst="rect">
            <a:avLst/>
          </a:prstGeom>
          <a:solidFill>
            <a:srgbClr val="4E7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71600" y="303540"/>
            <a:ext cx="2844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4E72F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二、职业认知</a:t>
            </a:r>
            <a:endParaRPr lang="zh-CN" altLang="en-US" sz="2800" b="1" dirty="0">
              <a:solidFill>
                <a:srgbClr val="4E72F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51000" y="4682214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工作要求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51000" y="5041920"/>
            <a:ext cx="8331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部分高校要求应聘者具备硕士以上文化程度，少部分岗位还需要具备博士以上文化程度。在安全行业领域具有一些突出的研究成果。热爱教学事业，有良好的师德，有扎实的文化基础，谈吐优雅，对于学生有良好的引导作用。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51000" y="2962341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工作内容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51001" y="3349560"/>
            <a:ext cx="87613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系统地担任一门以上课程的主讲，指导实习、社会调查、毕业设计；参与科研项目，任期内公开发表本专业学术论文两篇及以上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参与教育教学改革、专业建设、课程建设或实验室建设，参与教材及教学参考书编写；完成学校规定的其他教学、科研、公益服务工作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51000" y="1896649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职业目标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51000" y="2313845"/>
            <a:ext cx="189738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专业高校教师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71600" y="303540"/>
            <a:ext cx="2844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4E72F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三、职业决策</a:t>
            </a:r>
            <a:endParaRPr lang="zh-CN" altLang="en-US" sz="2800" b="1" dirty="0">
              <a:solidFill>
                <a:srgbClr val="4E72F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16700" y="3091867"/>
            <a:ext cx="4821926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endParaRPr lang="en-US" altLang="zh-CN" sz="6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6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专业高校教师</a:t>
            </a:r>
            <a:endParaRPr lang="zh-CN" altLang="en-US" sz="6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7" name="图片 16" descr="图片包含 游戏机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94" y="1144260"/>
            <a:ext cx="5834206" cy="5834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162050" y="4631511"/>
            <a:ext cx="9347200" cy="1477329"/>
          </a:xfrm>
          <a:prstGeom prst="rect">
            <a:avLst/>
          </a:prstGeom>
          <a:noFill/>
          <a:ln>
            <a:solidFill>
              <a:srgbClr val="4E72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71600" y="303540"/>
            <a:ext cx="3263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4E72F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四、路径及成果</a:t>
            </a:r>
            <a:endParaRPr lang="zh-CN" altLang="en-US" sz="2800" b="1" dirty="0">
              <a:solidFill>
                <a:srgbClr val="4E72F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60500" y="5070093"/>
            <a:ext cx="8750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</a:t>
            </a:r>
            <a:r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一期间</a:t>
            </a:r>
            <a:r>
              <a:rPr lang="en-US" altLang="zh-C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。大二</a:t>
            </a:r>
            <a:r>
              <a:rPr lang="en-US" altLang="zh-C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成绩在专业内始终名列前茅。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19200" y="4308345"/>
            <a:ext cx="2451100" cy="646331"/>
            <a:chOff x="1219200" y="3659833"/>
            <a:chExt cx="2451100" cy="646331"/>
          </a:xfrm>
        </p:grpSpPr>
        <p:sp>
          <p:nvSpPr>
            <p:cNvPr id="14" name="矩形: 圆角 13"/>
            <p:cNvSpPr/>
            <p:nvPr/>
          </p:nvSpPr>
          <p:spPr>
            <a:xfrm>
              <a:off x="1460500" y="3659833"/>
              <a:ext cx="1968500" cy="646331"/>
            </a:xfrm>
            <a:prstGeom prst="roundRect">
              <a:avLst>
                <a:gd name="adj" fmla="val 948"/>
              </a:avLst>
            </a:prstGeom>
            <a:solidFill>
              <a:srgbClr val="4E72F7"/>
            </a:solidFill>
            <a:ln>
              <a:solidFill>
                <a:srgbClr val="4E72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19200" y="3798332"/>
              <a:ext cx="24511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atin typeface="Arial" panose="020B0604020202020204" pitchFamily="34" charset="0"/>
                  <a:sym typeface="Arial" panose="020B0604020202020204" pitchFamily="34" charset="0"/>
                </a:rPr>
                <a:t>成果</a:t>
              </a:r>
              <a:endParaRPr lang="zh-CN" altLang="en-US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460500" y="2415516"/>
            <a:ext cx="8394700" cy="1476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本科期间，学好专业知识，养成专业思维。积极参加各类学科竞赛，全面发展。在此基础上稳定学习成绩，争取未来进入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211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高校继续深造。利用课余时间学习与专业相关的其他知识，扩展自己的知识面。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研究生期间，培养自身科研能力，认真学习各项技能知识，争取继续读博。在所在的领域不断发展，贡献自己的力量。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62050" y="2029069"/>
            <a:ext cx="9347200" cy="1997453"/>
          </a:xfrm>
          <a:prstGeom prst="rect">
            <a:avLst/>
          </a:prstGeom>
          <a:noFill/>
          <a:ln>
            <a:solidFill>
              <a:srgbClr val="4E72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460500" y="1693083"/>
            <a:ext cx="1968500" cy="611187"/>
            <a:chOff x="1460500" y="1663690"/>
            <a:chExt cx="1968500" cy="646331"/>
          </a:xfrm>
        </p:grpSpPr>
        <p:sp>
          <p:nvSpPr>
            <p:cNvPr id="13" name="矩形: 圆角 12"/>
            <p:cNvSpPr/>
            <p:nvPr/>
          </p:nvSpPr>
          <p:spPr>
            <a:xfrm>
              <a:off x="1460500" y="1663690"/>
              <a:ext cx="1968500" cy="646331"/>
            </a:xfrm>
            <a:prstGeom prst="roundRect">
              <a:avLst>
                <a:gd name="adj" fmla="val 948"/>
              </a:avLst>
            </a:prstGeom>
            <a:solidFill>
              <a:srgbClr val="4E72F7"/>
            </a:solidFill>
            <a:ln>
              <a:solidFill>
                <a:srgbClr val="4E72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574800" y="1802189"/>
              <a:ext cx="17399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计划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77900" y="3116505"/>
            <a:ext cx="9944100" cy="1485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7900" y="4759811"/>
            <a:ext cx="9944100" cy="1485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7900" y="1473200"/>
            <a:ext cx="9944100" cy="1485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71600" y="303540"/>
            <a:ext cx="32639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4E72F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五、备选方案</a:t>
            </a:r>
            <a:endParaRPr lang="zh-CN" altLang="en-US" sz="2800" b="1" dirty="0">
              <a:solidFill>
                <a:srgbClr val="4E72F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71600" y="1694934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4E72F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备选职业 </a:t>
            </a:r>
            <a:endParaRPr lang="zh-CN" altLang="en-US" sz="2000" b="1" dirty="0">
              <a:solidFill>
                <a:srgbClr val="4E72F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71600" y="3289300"/>
            <a:ext cx="6273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4E72F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备选职业路径</a:t>
            </a:r>
            <a:r>
              <a:rPr lang="en-US" altLang="zh-CN" sz="2000" b="1" dirty="0">
                <a:solidFill>
                  <a:srgbClr val="4E72F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</a:t>
            </a:r>
            <a:endParaRPr lang="zh-CN" altLang="en-US" sz="2000" b="1" dirty="0">
              <a:solidFill>
                <a:srgbClr val="4E72F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71600" y="5013811"/>
            <a:ext cx="6362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4E72F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职业策略</a:t>
            </a:r>
            <a:endParaRPr lang="zh-CN" altLang="en-US" sz="2000" b="1" dirty="0">
              <a:solidFill>
                <a:srgbClr val="4E72F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1600" y="2145868"/>
            <a:ext cx="609600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如我的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专业高校教师职业规划未能成功，我选择做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 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1600" y="3736201"/>
            <a:ext cx="627380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拿到目标毕业证书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进入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从事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相关工作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——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考取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从业资格证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71599" y="5440175"/>
            <a:ext cx="6179389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大学期间多渠道学习提升自己的专业能力和综合技能。毕业后从事安全管理相关工作，尽快考取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证书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15066"/>
            <a:ext cx="12192000" cy="310968"/>
          </a:xfrm>
          <a:prstGeom prst="rect">
            <a:avLst/>
          </a:prstGeom>
          <a:solidFill>
            <a:srgbClr val="0D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192000" cy="4621696"/>
          </a:xfrm>
          <a:prstGeom prst="rect">
            <a:avLst/>
          </a:prstGeom>
          <a:gradFill flip="none" rotWithShape="1">
            <a:gsLst>
              <a:gs pos="0">
                <a:srgbClr val="3D65F6"/>
              </a:gs>
              <a:gs pos="100000">
                <a:srgbClr val="3D65F6">
                  <a:alpha val="9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0399" y="2735034"/>
            <a:ext cx="10651202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谢谢聆听，恳请批评指正！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-62439" y="860981"/>
            <a:ext cx="12501730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0900" dirty="0">
                <a:solidFill>
                  <a:schemeClr val="bg1">
                    <a:lumMod val="95000"/>
                    <a:alpha val="17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Safety Engineering</a:t>
            </a:r>
            <a:endParaRPr lang="zh-CN" altLang="en-US" sz="10900" dirty="0">
              <a:solidFill>
                <a:schemeClr val="bg1">
                  <a:lumMod val="95000"/>
                  <a:alpha val="17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>
        <p15:prstTrans prst="curtains"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COMMONDATA" val="eyJoZGlkIjoiYWY2ODVlYmM0MzgyZTBkOTExZTdiZDM2YjEzZjE2Y2MifQ=="/>
  <p:tag name="commondata" val="eyJoZGlkIjoiODI5ZmIwYmJjNDQ0NjlkZDM3YzRkYzM3ZjQwMzg3MWM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1166</Words>
  <Application>WPS 演示</Application>
  <PresentationFormat>宽屏</PresentationFormat>
  <Paragraphs>138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Wingdings 2</vt:lpstr>
      <vt:lpstr>Constantia</vt:lpstr>
      <vt:lpstr>Arial Unicode MS</vt:lpstr>
      <vt:lpstr>等线 Light</vt:lpstr>
      <vt:lpstr>等线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15819</dc:creator>
  <cp:lastModifiedBy>dll</cp:lastModifiedBy>
  <cp:revision>24</cp:revision>
  <dcterms:created xsi:type="dcterms:W3CDTF">2021-12-09T07:52:00Z</dcterms:created>
  <dcterms:modified xsi:type="dcterms:W3CDTF">2024-10-22T07:19:30Z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778E122A976243889F71B7EE5BFFDF90_12</vt:lpwstr>
  </property>
  <property fmtid="{D5CDD505-2E9C-101B-9397-08002B2CF9AE}" pid="3" name="KSOProductBuildVer">
    <vt:lpwstr>2052-12.1.0.17147</vt:lpwstr>
  </property>
</Properties>
</file>