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306" r:id="rId3"/>
    <p:sldId id="258" r:id="rId4"/>
    <p:sldId id="259" r:id="rId5"/>
    <p:sldId id="305" r:id="rId6"/>
    <p:sldId id="260" r:id="rId7"/>
    <p:sldId id="263" r:id="rId8"/>
    <p:sldId id="307" r:id="rId9"/>
    <p:sldId id="261" r:id="rId10"/>
    <p:sldId id="298" r:id="rId11"/>
    <p:sldId id="264" r:id="rId12"/>
    <p:sldId id="266" r:id="rId13"/>
    <p:sldId id="309" r:id="rId14"/>
    <p:sldId id="276" r:id="rId15"/>
    <p:sldId id="265" r:id="rId16"/>
    <p:sldId id="277" r:id="rId17"/>
    <p:sldId id="275" r:id="rId18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A63"/>
    <a:srgbClr val="768395"/>
    <a:srgbClr val="CAD7D5"/>
    <a:srgbClr val="E6DBCE"/>
    <a:srgbClr val="EDB563"/>
    <a:srgbClr val="BBD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6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672" y="48"/>
      </p:cViewPr>
      <p:guideLst>
        <p:guide orient="horz" pos="2160"/>
        <p:guide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F7A63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F5F-48EF-A1B5-B7D97B4853D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F5F-48EF-A1B5-B7D97B4853D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CF5F-48EF-A1B5-B7D97B4853D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F5F-48EF-A1B5-B7D97B4853D9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CF5F-48EF-A1B5-B7D97B4853D9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CF5F-48EF-A1B5-B7D97B4853D9}"/>
              </c:ext>
            </c:extLst>
          </c:dPt>
          <c:cat>
            <c:strRef>
              <c:f>Sheet1!$A$2:$A$7</c:f>
              <c:strCache>
                <c:ptCount val="6"/>
                <c:pt idx="0">
                  <c:v>现实型</c:v>
                </c:pt>
                <c:pt idx="1">
                  <c:v>研究型</c:v>
                </c:pt>
                <c:pt idx="2">
                  <c:v>艺术型</c:v>
                </c:pt>
                <c:pt idx="3">
                  <c:v>社会型</c:v>
                </c:pt>
                <c:pt idx="4">
                  <c:v>企业型</c:v>
                </c:pt>
                <c:pt idx="5">
                  <c:v>传统型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5F-48EF-A1B5-B7D97B485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90080"/>
        <c:axId val="32608256"/>
      </c:barChart>
      <c:catAx>
        <c:axId val="325900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微软雅黑" panose="020B0503020204020204" charset="-122"/>
              </a:defRPr>
            </a:pPr>
            <a:endParaRPr lang="zh-CN"/>
          </a:p>
        </c:txPr>
        <c:crossAx val="32608256"/>
        <c:crosses val="autoZero"/>
        <c:auto val="1"/>
        <c:lblAlgn val="ctr"/>
        <c:lblOffset val="100"/>
        <c:noMultiLvlLbl val="0"/>
      </c:catAx>
      <c:valAx>
        <c:axId val="3260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微软雅黑" panose="020B0503020204020204" charset="-122"/>
              </a:defRPr>
            </a:pPr>
            <a:endParaRPr lang="zh-CN"/>
          </a:p>
        </c:txPr>
        <c:crossAx val="3259008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3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049004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微软雅黑" panose="020B0503020204020204" charset="-122"/>
              </a:rPr>
              <a:t>2024/10/22</a:t>
            </a:fld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049005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1049006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微软雅黑" panose="020B0503020204020204" charset="-122"/>
              </a:rPr>
              <a:t>‹#›</a:t>
            </a:fld>
            <a:endParaRPr lang="zh-CN" altLang="en-US">
              <a:cs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7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048998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微软雅黑" panose="020B0503020204020204" charset="-122"/>
              </a:defRPr>
            </a:lvl1pPr>
          </a:lstStyle>
          <a:p>
            <a:fld id="{89C9767A-ACC9-4CE4-91E1-42B198575EA5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1048999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9000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49001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049002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微软雅黑" panose="020B0503020204020204" charset="-122"/>
              </a:defRPr>
            </a:lvl1pPr>
          </a:lstStyle>
          <a:p>
            <a:fld id="{642AD40C-A50B-42C4-8E11-38F717CAC4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585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B4FA5-0F48-416C-A939-515DE533D2D5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1048737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048738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My First Template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1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12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My First Template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988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989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B4FA5-0F48-416C-A939-515DE533D2D5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0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0E42B5DF-7041-4EF0-B3A4-21799647921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1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0E42B5DF-7041-4EF0-B3A4-21799647921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D8AA7-E4F4-4954-B1C4-D60F0423E205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8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0E42B5DF-7041-4EF0-B3A4-21799647921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03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1D631-A84E-40FB-B433-94F34D5C32C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4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6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0E42B5DF-7041-4EF0-B3A4-21799647921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1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12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My First Template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稻壳儿：耗崽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97159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稻壳儿：耗崽设计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组合 5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96" name="图片 6"/>
            <p:cNvPicPr>
              <a:picLocks noChangeAspect="1"/>
            </p:cNvPicPr>
            <p:nvPr userDrawn="1"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97" name="图片 7"/>
            <p:cNvPicPr>
              <a:picLocks noChangeAspect="1"/>
            </p:cNvPicPr>
            <p:nvPr userDrawn="1"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98" name="图片 8"/>
            <p:cNvPicPr>
              <a:picLocks noChangeAspect="1"/>
            </p:cNvPicPr>
            <p:nvPr userDrawn="1"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  <p:sp>
        <p:nvSpPr>
          <p:cNvPr id="1048993" name="图片占位符 17"/>
          <p:cNvSpPr>
            <a:spLocks noGrp="1"/>
          </p:cNvSpPr>
          <p:nvPr>
            <p:ph type="pic" sz="quarter" idx="11"/>
          </p:nvPr>
        </p:nvSpPr>
        <p:spPr>
          <a:xfrm>
            <a:off x="3684701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48994" name="图片占位符 18"/>
          <p:cNvSpPr>
            <a:spLocks noGrp="1"/>
          </p:cNvSpPr>
          <p:nvPr>
            <p:ph type="pic" sz="quarter" idx="12"/>
          </p:nvPr>
        </p:nvSpPr>
        <p:spPr>
          <a:xfrm>
            <a:off x="6499309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48995" name="图片占位符 19"/>
          <p:cNvSpPr>
            <a:spLocks noGrp="1"/>
          </p:cNvSpPr>
          <p:nvPr>
            <p:ph type="pic" sz="quarter" idx="13"/>
          </p:nvPr>
        </p:nvSpPr>
        <p:spPr>
          <a:xfrm>
            <a:off x="9313917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48996" name="图片占位符 16"/>
          <p:cNvSpPr>
            <a:spLocks noGrp="1"/>
          </p:cNvSpPr>
          <p:nvPr>
            <p:ph type="pic" sz="quarter" idx="10"/>
          </p:nvPr>
        </p:nvSpPr>
        <p:spPr>
          <a:xfrm>
            <a:off x="870093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稻壳儿：耗崽设计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90" name="图片 5"/>
            <p:cNvPicPr>
              <a:picLocks noChangeAspect="1"/>
            </p:cNvPicPr>
            <p:nvPr userDrawn="1"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91" name="图片 6"/>
            <p:cNvPicPr>
              <a:picLocks noChangeAspect="1"/>
            </p:cNvPicPr>
            <p:nvPr userDrawn="1"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92" name="图片 7"/>
            <p:cNvPicPr>
              <a:picLocks noChangeAspect="1"/>
            </p:cNvPicPr>
            <p:nvPr userDrawn="1"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  <p:sp>
        <p:nvSpPr>
          <p:cNvPr id="1048990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315460" y="1724026"/>
            <a:ext cx="3543300" cy="1997075"/>
          </a:xfrm>
          <a:custGeom>
            <a:avLst/>
            <a:gdLst>
              <a:gd name="connsiteX0" fmla="*/ 0 w 3543300"/>
              <a:gd name="connsiteY0" fmla="*/ 0 h 1997075"/>
              <a:gd name="connsiteX1" fmla="*/ 3543300 w 3543300"/>
              <a:gd name="connsiteY1" fmla="*/ 0 h 1997075"/>
              <a:gd name="connsiteX2" fmla="*/ 3543300 w 3543300"/>
              <a:gd name="connsiteY2" fmla="*/ 1997075 h 1997075"/>
              <a:gd name="connsiteX3" fmla="*/ 0 w 3543300"/>
              <a:gd name="connsiteY3" fmla="*/ 1997075 h 199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1997075">
                <a:moveTo>
                  <a:pt x="0" y="0"/>
                </a:moveTo>
                <a:lnTo>
                  <a:pt x="3543300" y="0"/>
                </a:lnTo>
                <a:lnTo>
                  <a:pt x="3543300" y="1997075"/>
                </a:lnTo>
                <a:lnTo>
                  <a:pt x="0" y="19970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048991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052435" y="1724026"/>
            <a:ext cx="3543300" cy="1997075"/>
          </a:xfrm>
          <a:custGeom>
            <a:avLst/>
            <a:gdLst>
              <a:gd name="connsiteX0" fmla="*/ 0 w 3543300"/>
              <a:gd name="connsiteY0" fmla="*/ 0 h 1997075"/>
              <a:gd name="connsiteX1" fmla="*/ 3543300 w 3543300"/>
              <a:gd name="connsiteY1" fmla="*/ 0 h 1997075"/>
              <a:gd name="connsiteX2" fmla="*/ 3543300 w 3543300"/>
              <a:gd name="connsiteY2" fmla="*/ 1997075 h 1997075"/>
              <a:gd name="connsiteX3" fmla="*/ 0 w 3543300"/>
              <a:gd name="connsiteY3" fmla="*/ 1997075 h 199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1997075">
                <a:moveTo>
                  <a:pt x="0" y="0"/>
                </a:moveTo>
                <a:lnTo>
                  <a:pt x="3543300" y="0"/>
                </a:lnTo>
                <a:lnTo>
                  <a:pt x="3543300" y="1997075"/>
                </a:lnTo>
                <a:lnTo>
                  <a:pt x="0" y="19970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048992" name="图片占位符 9"/>
          <p:cNvSpPr>
            <a:spLocks noGrp="1"/>
          </p:cNvSpPr>
          <p:nvPr>
            <p:ph type="pic" sz="quarter" idx="10"/>
          </p:nvPr>
        </p:nvSpPr>
        <p:spPr>
          <a:xfrm>
            <a:off x="578485" y="1724026"/>
            <a:ext cx="3543300" cy="1997075"/>
          </a:xfrm>
          <a:custGeom>
            <a:avLst/>
            <a:gdLst>
              <a:gd name="connsiteX0" fmla="*/ 0 w 3543300"/>
              <a:gd name="connsiteY0" fmla="*/ 0 h 1997075"/>
              <a:gd name="connsiteX1" fmla="*/ 3543300 w 3543300"/>
              <a:gd name="connsiteY1" fmla="*/ 0 h 1997075"/>
              <a:gd name="connsiteX2" fmla="*/ 3543300 w 3543300"/>
              <a:gd name="connsiteY2" fmla="*/ 1997075 h 1997075"/>
              <a:gd name="connsiteX3" fmla="*/ 0 w 3543300"/>
              <a:gd name="connsiteY3" fmla="*/ 1997075 h 199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1997075">
                <a:moveTo>
                  <a:pt x="0" y="0"/>
                </a:moveTo>
                <a:lnTo>
                  <a:pt x="3543300" y="0"/>
                </a:lnTo>
                <a:lnTo>
                  <a:pt x="3543300" y="1997075"/>
                </a:lnTo>
                <a:lnTo>
                  <a:pt x="0" y="19970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稻壳儿：耗崽设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97153" name="图片 4"/>
          <p:cNvPicPr>
            <a:picLocks noChangeAspect="1"/>
          </p:cNvPicPr>
          <p:nvPr/>
        </p:nvPicPr>
        <p:blipFill rotWithShape="1">
          <a:blip r:embed="rId3"/>
          <a:srcRect l="2348" t="2572" r="3764" b="2572"/>
          <a:stretch>
            <a:fillRect/>
          </a:stretch>
        </p:blipFill>
        <p:spPr>
          <a:xfrm>
            <a:off x="2729551" y="0"/>
            <a:ext cx="6632813" cy="6858000"/>
          </a:xfrm>
          <a:prstGeom prst="rect">
            <a:avLst/>
          </a:prstGeom>
        </p:spPr>
      </p:pic>
      <p:pic>
        <p:nvPicPr>
          <p:cNvPr id="209715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97155" name="图片 5"/>
          <p:cNvPicPr>
            <a:picLocks noChangeAspect="1"/>
          </p:cNvPicPr>
          <p:nvPr userDrawn="1"/>
        </p:nvPicPr>
        <p:blipFill rotWithShape="1">
          <a:blip r:embed="rId3"/>
          <a:srcRect l="2348" t="2572" r="3764" b="2572"/>
          <a:stretch>
            <a:fillRect/>
          </a:stretch>
        </p:blipFill>
        <p:spPr>
          <a:xfrm>
            <a:off x="2729551" y="0"/>
            <a:ext cx="6632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稻壳儿：耗崽设计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97162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稻壳儿：耗崽设计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73" name="图片 4"/>
            <p:cNvPicPr>
              <a:picLocks noChangeAspect="1"/>
            </p:cNvPicPr>
            <p:nvPr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74" name="图片 6"/>
            <p:cNvPicPr>
              <a:picLocks noChangeAspect="1"/>
            </p:cNvPicPr>
            <p:nvPr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75" name="图片 7"/>
            <p:cNvPicPr>
              <a:picLocks noChangeAspect="1"/>
            </p:cNvPicPr>
            <p:nvPr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  <p:grpSp>
        <p:nvGrpSpPr>
          <p:cNvPr id="69" name="组合 5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76" name="图片 8"/>
            <p:cNvPicPr>
              <a:picLocks noChangeAspect="1"/>
            </p:cNvPicPr>
            <p:nvPr userDrawn="1"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77" name="图片 9"/>
            <p:cNvPicPr>
              <a:picLocks noChangeAspect="1"/>
            </p:cNvPicPr>
            <p:nvPr userDrawn="1"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78" name="图片 10"/>
            <p:cNvPicPr>
              <a:picLocks noChangeAspect="1"/>
            </p:cNvPicPr>
            <p:nvPr userDrawn="1"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稻壳儿：耗崽设计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63" name="图片 6"/>
            <p:cNvPicPr>
              <a:picLocks noChangeAspect="1"/>
            </p:cNvPicPr>
            <p:nvPr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64" name="图片 7"/>
            <p:cNvPicPr>
              <a:picLocks noChangeAspect="1"/>
            </p:cNvPicPr>
            <p:nvPr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65" name="图片 8"/>
            <p:cNvPicPr>
              <a:picLocks noChangeAspect="1"/>
            </p:cNvPicPr>
            <p:nvPr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  <p:sp>
        <p:nvSpPr>
          <p:cNvPr id="1048619" name="图片占位符 17"/>
          <p:cNvSpPr>
            <a:spLocks noGrp="1"/>
          </p:cNvSpPr>
          <p:nvPr>
            <p:ph type="pic" sz="quarter" idx="11"/>
          </p:nvPr>
        </p:nvSpPr>
        <p:spPr>
          <a:xfrm>
            <a:off x="3684701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048620" name="图片占位符 18"/>
          <p:cNvSpPr>
            <a:spLocks noGrp="1"/>
          </p:cNvSpPr>
          <p:nvPr>
            <p:ph type="pic" sz="quarter" idx="12"/>
          </p:nvPr>
        </p:nvSpPr>
        <p:spPr>
          <a:xfrm>
            <a:off x="6499309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048621" name="图片占位符 19"/>
          <p:cNvSpPr>
            <a:spLocks noGrp="1"/>
          </p:cNvSpPr>
          <p:nvPr>
            <p:ph type="pic" sz="quarter" idx="13"/>
          </p:nvPr>
        </p:nvSpPr>
        <p:spPr>
          <a:xfrm>
            <a:off x="9313917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048622" name="图片占位符 16"/>
          <p:cNvSpPr>
            <a:spLocks noGrp="1"/>
          </p:cNvSpPr>
          <p:nvPr>
            <p:ph type="pic" sz="quarter" idx="10"/>
          </p:nvPr>
        </p:nvSpPr>
        <p:spPr>
          <a:xfrm>
            <a:off x="870093" y="2022980"/>
            <a:ext cx="1809402" cy="1809402"/>
          </a:xfrm>
          <a:custGeom>
            <a:avLst/>
            <a:gdLst>
              <a:gd name="connsiteX0" fmla="*/ 904701 w 1809402"/>
              <a:gd name="connsiteY0" fmla="*/ 0 h 1809402"/>
              <a:gd name="connsiteX1" fmla="*/ 1809402 w 1809402"/>
              <a:gd name="connsiteY1" fmla="*/ 904701 h 1809402"/>
              <a:gd name="connsiteX2" fmla="*/ 904701 w 1809402"/>
              <a:gd name="connsiteY2" fmla="*/ 1809402 h 1809402"/>
              <a:gd name="connsiteX3" fmla="*/ 0 w 1809402"/>
              <a:gd name="connsiteY3" fmla="*/ 904701 h 1809402"/>
              <a:gd name="connsiteX4" fmla="*/ 904701 w 1809402"/>
              <a:gd name="connsiteY4" fmla="*/ 0 h 180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402" h="1809402">
                <a:moveTo>
                  <a:pt x="904701" y="0"/>
                </a:moveTo>
                <a:cubicBezTo>
                  <a:pt x="1404354" y="0"/>
                  <a:pt x="1809402" y="405048"/>
                  <a:pt x="1809402" y="904701"/>
                </a:cubicBezTo>
                <a:cubicBezTo>
                  <a:pt x="1809402" y="1404354"/>
                  <a:pt x="1404354" y="1809402"/>
                  <a:pt x="904701" y="1809402"/>
                </a:cubicBezTo>
                <a:cubicBezTo>
                  <a:pt x="405048" y="1809402"/>
                  <a:pt x="0" y="1404354"/>
                  <a:pt x="0" y="904701"/>
                </a:cubicBezTo>
                <a:cubicBezTo>
                  <a:pt x="0" y="405048"/>
                  <a:pt x="405048" y="0"/>
                  <a:pt x="904701" y="0"/>
                </a:cubicBezTo>
                <a:close/>
              </a:path>
            </a:pathLst>
          </a:custGeom>
          <a:pattFill prst="dotDmnd">
            <a:fgClr>
              <a:schemeClr val="accent1"/>
            </a:fgClr>
            <a:bgClr>
              <a:schemeClr val="bg1"/>
            </a:bgClr>
          </a:pattFill>
          <a:ln w="28575">
            <a:solidFill>
              <a:srgbClr val="BFBFBF">
                <a:lumMod val="50000"/>
              </a:srgbClr>
            </a:solidFill>
          </a:ln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grpSp>
        <p:nvGrpSpPr>
          <p:cNvPr id="52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66" name="图片 10"/>
            <p:cNvPicPr>
              <a:picLocks noChangeAspect="1"/>
            </p:cNvPicPr>
            <p:nvPr userDrawn="1"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67" name="图片 11"/>
            <p:cNvPicPr>
              <a:picLocks noChangeAspect="1"/>
            </p:cNvPicPr>
            <p:nvPr userDrawn="1"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68" name="图片 12"/>
            <p:cNvPicPr>
              <a:picLocks noChangeAspect="1"/>
            </p:cNvPicPr>
            <p:nvPr userDrawn="1"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稻壳儿：耗崽设计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79" name="图片 5"/>
            <p:cNvPicPr>
              <a:picLocks noChangeAspect="1"/>
            </p:cNvPicPr>
            <p:nvPr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80" name="图片 6"/>
            <p:cNvPicPr>
              <a:picLocks noChangeAspect="1"/>
            </p:cNvPicPr>
            <p:nvPr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81" name="图片 7"/>
            <p:cNvPicPr>
              <a:picLocks noChangeAspect="1"/>
            </p:cNvPicPr>
            <p:nvPr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  <p:sp>
        <p:nvSpPr>
          <p:cNvPr id="1048685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315460" y="1724026"/>
            <a:ext cx="3543300" cy="1997075"/>
          </a:xfrm>
          <a:custGeom>
            <a:avLst/>
            <a:gdLst>
              <a:gd name="connsiteX0" fmla="*/ 0 w 3543300"/>
              <a:gd name="connsiteY0" fmla="*/ 0 h 1997075"/>
              <a:gd name="connsiteX1" fmla="*/ 3543300 w 3543300"/>
              <a:gd name="connsiteY1" fmla="*/ 0 h 1997075"/>
              <a:gd name="connsiteX2" fmla="*/ 3543300 w 3543300"/>
              <a:gd name="connsiteY2" fmla="*/ 1997075 h 1997075"/>
              <a:gd name="connsiteX3" fmla="*/ 0 w 3543300"/>
              <a:gd name="connsiteY3" fmla="*/ 1997075 h 199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1997075">
                <a:moveTo>
                  <a:pt x="0" y="0"/>
                </a:moveTo>
                <a:lnTo>
                  <a:pt x="3543300" y="0"/>
                </a:lnTo>
                <a:lnTo>
                  <a:pt x="3543300" y="1997075"/>
                </a:lnTo>
                <a:lnTo>
                  <a:pt x="0" y="19970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048686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052435" y="1724026"/>
            <a:ext cx="3543300" cy="1997075"/>
          </a:xfrm>
          <a:custGeom>
            <a:avLst/>
            <a:gdLst>
              <a:gd name="connsiteX0" fmla="*/ 0 w 3543300"/>
              <a:gd name="connsiteY0" fmla="*/ 0 h 1997075"/>
              <a:gd name="connsiteX1" fmla="*/ 3543300 w 3543300"/>
              <a:gd name="connsiteY1" fmla="*/ 0 h 1997075"/>
              <a:gd name="connsiteX2" fmla="*/ 3543300 w 3543300"/>
              <a:gd name="connsiteY2" fmla="*/ 1997075 h 1997075"/>
              <a:gd name="connsiteX3" fmla="*/ 0 w 3543300"/>
              <a:gd name="connsiteY3" fmla="*/ 1997075 h 199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1997075">
                <a:moveTo>
                  <a:pt x="0" y="0"/>
                </a:moveTo>
                <a:lnTo>
                  <a:pt x="3543300" y="0"/>
                </a:lnTo>
                <a:lnTo>
                  <a:pt x="3543300" y="1997075"/>
                </a:lnTo>
                <a:lnTo>
                  <a:pt x="0" y="19970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048687" name="图片占位符 9"/>
          <p:cNvSpPr>
            <a:spLocks noGrp="1"/>
          </p:cNvSpPr>
          <p:nvPr>
            <p:ph type="pic" sz="quarter" idx="10"/>
          </p:nvPr>
        </p:nvSpPr>
        <p:spPr>
          <a:xfrm>
            <a:off x="578485" y="1724026"/>
            <a:ext cx="3543300" cy="1997075"/>
          </a:xfrm>
          <a:custGeom>
            <a:avLst/>
            <a:gdLst>
              <a:gd name="connsiteX0" fmla="*/ 0 w 3543300"/>
              <a:gd name="connsiteY0" fmla="*/ 0 h 1997075"/>
              <a:gd name="connsiteX1" fmla="*/ 3543300 w 3543300"/>
              <a:gd name="connsiteY1" fmla="*/ 0 h 1997075"/>
              <a:gd name="connsiteX2" fmla="*/ 3543300 w 3543300"/>
              <a:gd name="connsiteY2" fmla="*/ 1997075 h 1997075"/>
              <a:gd name="connsiteX3" fmla="*/ 0 w 3543300"/>
              <a:gd name="connsiteY3" fmla="*/ 1997075 h 199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1997075">
                <a:moveTo>
                  <a:pt x="0" y="0"/>
                </a:moveTo>
                <a:lnTo>
                  <a:pt x="3543300" y="0"/>
                </a:lnTo>
                <a:lnTo>
                  <a:pt x="3543300" y="1997075"/>
                </a:lnTo>
                <a:lnTo>
                  <a:pt x="0" y="19970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grpSp>
        <p:nvGrpSpPr>
          <p:cNvPr id="87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82" name="图片 12"/>
            <p:cNvPicPr>
              <a:picLocks noChangeAspect="1"/>
            </p:cNvPicPr>
            <p:nvPr userDrawn="1"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83" name="图片 13"/>
            <p:cNvPicPr>
              <a:picLocks noChangeAspect="1"/>
            </p:cNvPicPr>
            <p:nvPr userDrawn="1"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84" name="图片 14"/>
            <p:cNvPicPr>
              <a:picLocks noChangeAspect="1"/>
            </p:cNvPicPr>
            <p:nvPr userDrawn="1"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稻壳儿：耗崽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9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稻壳儿：耗崽设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0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97201" name="图片 4"/>
          <p:cNvPicPr>
            <a:picLocks noChangeAspect="1"/>
          </p:cNvPicPr>
          <p:nvPr userDrawn="1"/>
        </p:nvPicPr>
        <p:blipFill rotWithShape="1">
          <a:blip r:embed="rId3"/>
          <a:srcRect l="2348" t="2572" r="3764" b="2572"/>
          <a:stretch>
            <a:fillRect/>
          </a:stretch>
        </p:blipFill>
        <p:spPr>
          <a:xfrm>
            <a:off x="2729551" y="0"/>
            <a:ext cx="6632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稻壳儿：耗崽设计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097193" name="图片 4"/>
            <p:cNvPicPr>
              <a:picLocks noChangeAspect="1"/>
            </p:cNvPicPr>
            <p:nvPr userDrawn="1"/>
          </p:nvPicPr>
          <p:blipFill rotWithShape="1">
            <a:blip r:embed="rId2"/>
            <a:srcRect l="33929" r="40833"/>
            <a:stretch>
              <a:fillRect/>
            </a:stretch>
          </p:blipFill>
          <p:spPr>
            <a:xfrm>
              <a:off x="3207657" y="0"/>
              <a:ext cx="5155811" cy="6858000"/>
            </a:xfrm>
            <a:prstGeom prst="rect">
              <a:avLst/>
            </a:prstGeom>
          </p:spPr>
        </p:pic>
        <p:pic>
          <p:nvPicPr>
            <p:cNvPr id="2097194" name="图片 6"/>
            <p:cNvPicPr>
              <a:picLocks noChangeAspect="1"/>
            </p:cNvPicPr>
            <p:nvPr userDrawn="1"/>
          </p:nvPicPr>
          <p:blipFill rotWithShape="1">
            <a:blip r:embed="rId2"/>
            <a:srcRect l="7341" r="65132"/>
            <a:stretch>
              <a:fillRect/>
            </a:stretch>
          </p:blipFill>
          <p:spPr>
            <a:xfrm>
              <a:off x="0" y="0"/>
              <a:ext cx="3356042" cy="6858000"/>
            </a:xfrm>
            <a:prstGeom prst="rect">
              <a:avLst/>
            </a:prstGeom>
          </p:spPr>
        </p:pic>
        <p:pic>
          <p:nvPicPr>
            <p:cNvPr id="2097195" name="图片 7"/>
            <p:cNvPicPr>
              <a:picLocks noChangeAspect="1"/>
            </p:cNvPicPr>
            <p:nvPr userDrawn="1"/>
          </p:nvPicPr>
          <p:blipFill rotWithShape="1">
            <a:blip r:embed="rId2"/>
            <a:srcRect l="59524" r="9074"/>
            <a:stretch>
              <a:fillRect/>
            </a:stretch>
          </p:blipFill>
          <p:spPr>
            <a:xfrm>
              <a:off x="8363469" y="0"/>
              <a:ext cx="3828531" cy="6858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文本框 8"/>
          <p:cNvSpPr txBox="1"/>
          <p:nvPr/>
        </p:nvSpPr>
        <p:spPr>
          <a:xfrm>
            <a:off x="754380" y="1316355"/>
            <a:ext cx="10852150" cy="1938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spc="600" dirty="0">
                <a:solidFill>
                  <a:srgbClr val="7F7A63"/>
                </a:solidFill>
                <a:latin typeface="方正小标宋简体" panose="02010601030101010101" charset="-122"/>
                <a:ea typeface="方正小标宋简体" panose="02010601030101010101" charset="-122"/>
                <a:cs typeface="微软雅黑" panose="020B0503020204020204" charset="-122"/>
              </a:rPr>
              <a:t>城市安全：</a:t>
            </a:r>
          </a:p>
          <a:p>
            <a:pPr algn="ctr"/>
            <a:r>
              <a:rPr lang="zh-CN" altLang="en-US" sz="4000" b="1" spc="600" dirty="0">
                <a:solidFill>
                  <a:srgbClr val="7F7A63"/>
                </a:solidFill>
                <a:latin typeface="方正小标宋简体" panose="02010601030101010101" charset="-122"/>
                <a:ea typeface="方正小标宋简体" panose="02010601030101010101" charset="-122"/>
                <a:cs typeface="微软雅黑" panose="020B0503020204020204" charset="-122"/>
              </a:rPr>
              <a:t>专业领域下的小我定位</a:t>
            </a:r>
          </a:p>
          <a:p>
            <a:pPr algn="ctr"/>
            <a:r>
              <a:rPr lang="zh-CN" altLang="en-US" sz="4000" b="1" spc="600" dirty="0">
                <a:solidFill>
                  <a:srgbClr val="7F7A63"/>
                </a:solidFill>
                <a:latin typeface="方正小标宋简体" panose="02010601030101010101" charset="-122"/>
                <a:ea typeface="方正小标宋简体" panose="02010601030101010101" charset="-122"/>
                <a:cs typeface="微软雅黑" panose="020B0503020204020204" charset="-122"/>
              </a:rPr>
              <a:t>与大我梦想</a:t>
            </a:r>
          </a:p>
        </p:txBody>
      </p:sp>
      <p:sp>
        <p:nvSpPr>
          <p:cNvPr id="1048577" name="文本框 9"/>
          <p:cNvSpPr txBox="1"/>
          <p:nvPr/>
        </p:nvSpPr>
        <p:spPr>
          <a:xfrm>
            <a:off x="3377565" y="3733165"/>
            <a:ext cx="562610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/>
            <a:r>
              <a:rPr lang="en-US" altLang="zh-CN" sz="3200" b="1" dirty="0">
                <a:solidFill>
                  <a:srgbClr val="7F7A63"/>
                </a:solidFill>
                <a:latin typeface="方正小标宋简体" panose="02010601030101010101" charset="-122"/>
                <a:ea typeface="方正小标宋简体" panose="02010601030101010101" charset="-122"/>
                <a:cs typeface="方正小标宋简体" panose="02010601030101010101" charset="-122"/>
              </a:rPr>
              <a:t>--</a:t>
            </a:r>
            <a:r>
              <a:rPr lang="zh-CN" altLang="en-US" sz="3200" b="1" dirty="0">
                <a:solidFill>
                  <a:srgbClr val="7F7A63"/>
                </a:solidFill>
                <a:latin typeface="方正小标宋简体" panose="02010601030101010101" charset="-122"/>
                <a:ea typeface="方正小标宋简体" panose="02010601030101010101" charset="-122"/>
                <a:cs typeface="方正小标宋简体" panose="02010601030101010101" charset="-122"/>
              </a:rPr>
              <a:t>基于个体与环体的矩阵剖析</a:t>
            </a:r>
          </a:p>
        </p:txBody>
      </p:sp>
      <p:grpSp>
        <p:nvGrpSpPr>
          <p:cNvPr id="27" name="组合 3"/>
          <p:cNvGrpSpPr/>
          <p:nvPr/>
        </p:nvGrpSpPr>
        <p:grpSpPr>
          <a:xfrm>
            <a:off x="4033520" y="4673600"/>
            <a:ext cx="4427220" cy="1146175"/>
            <a:chOff x="833959" y="4848625"/>
            <a:chExt cx="3057099" cy="513346"/>
          </a:xfrm>
        </p:grpSpPr>
        <p:sp>
          <p:nvSpPr>
            <p:cNvPr id="1048579" name="矩形: 圆角 1"/>
            <p:cNvSpPr/>
            <p:nvPr/>
          </p:nvSpPr>
          <p:spPr>
            <a:xfrm>
              <a:off x="833959" y="4848625"/>
              <a:ext cx="3057099" cy="513346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7F7A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微软雅黑" panose="020B0503020204020204" charset="-122"/>
              </a:endParaRPr>
            </a:p>
          </p:txBody>
        </p:sp>
        <p:sp>
          <p:nvSpPr>
            <p:cNvPr id="1048580" name="任意多边形: 形状 13"/>
            <p:cNvSpPr/>
            <p:nvPr/>
          </p:nvSpPr>
          <p:spPr>
            <a:xfrm>
              <a:off x="833959" y="4848625"/>
              <a:ext cx="1545764" cy="513346"/>
            </a:xfrm>
            <a:custGeom>
              <a:avLst/>
              <a:gdLst>
                <a:gd name="connsiteX0" fmla="*/ 256673 w 1545764"/>
                <a:gd name="connsiteY0" fmla="*/ 0 h 513346"/>
                <a:gd name="connsiteX1" fmla="*/ 1545764 w 1545764"/>
                <a:gd name="connsiteY1" fmla="*/ 0 h 513346"/>
                <a:gd name="connsiteX2" fmla="*/ 1545764 w 1545764"/>
                <a:gd name="connsiteY2" fmla="*/ 513346 h 513346"/>
                <a:gd name="connsiteX3" fmla="*/ 256673 w 1545764"/>
                <a:gd name="connsiteY3" fmla="*/ 513346 h 513346"/>
                <a:gd name="connsiteX4" fmla="*/ 0 w 1545764"/>
                <a:gd name="connsiteY4" fmla="*/ 256673 h 513346"/>
                <a:gd name="connsiteX5" fmla="*/ 256673 w 1545764"/>
                <a:gd name="connsiteY5" fmla="*/ 0 h 513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5764" h="513346">
                  <a:moveTo>
                    <a:pt x="256673" y="0"/>
                  </a:moveTo>
                  <a:lnTo>
                    <a:pt x="1545764" y="0"/>
                  </a:lnTo>
                  <a:lnTo>
                    <a:pt x="1545764" y="513346"/>
                  </a:lnTo>
                  <a:lnTo>
                    <a:pt x="256673" y="513346"/>
                  </a:lnTo>
                  <a:cubicBezTo>
                    <a:pt x="114916" y="513346"/>
                    <a:pt x="0" y="398430"/>
                    <a:pt x="0" y="256673"/>
                  </a:cubicBezTo>
                  <a:cubicBezTo>
                    <a:pt x="0" y="114916"/>
                    <a:pt x="114916" y="0"/>
                    <a:pt x="256673" y="0"/>
                  </a:cubicBezTo>
                  <a:close/>
                </a:path>
              </a:pathLst>
            </a:custGeom>
            <a:solidFill>
              <a:srgbClr val="7F7A63"/>
            </a:solidFill>
            <a:ln>
              <a:solidFill>
                <a:srgbClr val="7F7A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微软雅黑" panose="020B0503020204020204" charset="-122"/>
              </a:endParaRPr>
            </a:p>
          </p:txBody>
        </p:sp>
      </p:grpSp>
      <p:sp>
        <p:nvSpPr>
          <p:cNvPr id="1048581" name="矩形 7"/>
          <p:cNvSpPr/>
          <p:nvPr/>
        </p:nvSpPr>
        <p:spPr>
          <a:xfrm>
            <a:off x="4483735" y="4954905"/>
            <a:ext cx="149733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bg1"/>
                </a:solidFill>
                <a:latin typeface="仿宋_GB2312" panose="02010609030101010101" charset="-122"/>
                <a:ea typeface="仿宋_GB2312" panose="02010609030101010101" charset="-122"/>
                <a:cs typeface="微软雅黑" panose="020B0503020204020204" charset="-122"/>
                <a:sym typeface="微软雅黑" panose="020B0503020204020204" charset="-122"/>
              </a:rPr>
              <a:t>规划人</a:t>
            </a:r>
            <a:endParaRPr lang="zh-CN" altLang="en-US" sz="3200" dirty="0">
              <a:solidFill>
                <a:schemeClr val="bg1"/>
              </a:solidFill>
              <a:latin typeface="仿宋_GB2312" panose="02010609030101010101" charset="-122"/>
              <a:ea typeface="仿宋_GB2312" panose="02010609030101010101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48582" name="矩形 14"/>
          <p:cNvSpPr/>
          <p:nvPr/>
        </p:nvSpPr>
        <p:spPr>
          <a:xfrm>
            <a:off x="6271895" y="4954905"/>
            <a:ext cx="201295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微软雅黑" panose="020B0503020204020204" charset="-122"/>
              </a:rPr>
              <a:t>xxx</a:t>
            </a:r>
          </a:p>
        </p:txBody>
      </p:sp>
      <p:pic>
        <p:nvPicPr>
          <p:cNvPr id="2097156" name="图片 15"/>
          <p:cNvPicPr>
            <a:picLocks noChangeAspect="1"/>
          </p:cNvPicPr>
          <p:nvPr/>
        </p:nvPicPr>
        <p:blipFill rotWithShape="1">
          <a:blip r:embed="rId3"/>
          <a:srcRect t="50000" r="45762" b="2963"/>
          <a:stretch>
            <a:fillRect/>
          </a:stretch>
        </p:blipFill>
        <p:spPr>
          <a:xfrm rot="7038168">
            <a:off x="2535702" y="5003151"/>
            <a:ext cx="1803695" cy="2193014"/>
          </a:xfrm>
          <a:prstGeom prst="rect">
            <a:avLst/>
          </a:prstGeom>
        </p:spPr>
      </p:pic>
      <p:pic>
        <p:nvPicPr>
          <p:cNvPr id="2097157" name="图片 16"/>
          <p:cNvPicPr>
            <a:picLocks noChangeAspect="1"/>
          </p:cNvPicPr>
          <p:nvPr/>
        </p:nvPicPr>
        <p:blipFill rotWithShape="1">
          <a:blip r:embed="rId4" cstate="print"/>
          <a:srcRect l="54721" b="55782"/>
          <a:stretch>
            <a:fillRect/>
          </a:stretch>
        </p:blipFill>
        <p:spPr>
          <a:xfrm rot="3542354">
            <a:off x="9406656" y="495852"/>
            <a:ext cx="1170841" cy="16030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16"/>
          <p:cNvGrpSpPr/>
          <p:nvPr/>
        </p:nvGrpSpPr>
        <p:grpSpPr>
          <a:xfrm>
            <a:off x="623888" y="454345"/>
            <a:ext cx="10653705" cy="748980"/>
            <a:chOff x="623888" y="454345"/>
            <a:chExt cx="10653705" cy="748980"/>
          </a:xfrm>
        </p:grpSpPr>
        <p:sp>
          <p:nvSpPr>
            <p:cNvPr id="1048647" name="TextBox 23"/>
            <p:cNvSpPr txBox="1"/>
            <p:nvPr>
              <p:custDataLst>
                <p:tags r:id="rId3"/>
              </p:custDataLst>
            </p:nvPr>
          </p:nvSpPr>
          <p:spPr>
            <a:xfrm>
              <a:off x="623888" y="454345"/>
              <a:ext cx="10653705" cy="6153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US" altLang="zh-CN" sz="4000" b="1" dirty="0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MBTI</a:t>
              </a:r>
              <a:r>
                <a:rPr lang="zh-CN" altLang="en-US" sz="4000" b="1" dirty="0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测试</a:t>
              </a:r>
            </a:p>
          </p:txBody>
        </p:sp>
        <p:grpSp>
          <p:nvGrpSpPr>
            <p:cNvPr id="72" name="Group 55"/>
            <p:cNvGrpSpPr/>
            <p:nvPr/>
          </p:nvGrpSpPr>
          <p:grpSpPr>
            <a:xfrm>
              <a:off x="675898" y="1130300"/>
              <a:ext cx="362272" cy="73025"/>
              <a:chOff x="7340600" y="4686300"/>
              <a:chExt cx="504030" cy="101600"/>
            </a:xfrm>
            <a:solidFill>
              <a:srgbClr val="002060"/>
            </a:solidFill>
          </p:grpSpPr>
          <p:sp>
            <p:nvSpPr>
              <p:cNvPr id="1048648" name="Oval 52"/>
              <p:cNvSpPr/>
              <p:nvPr>
                <p:custDataLst>
                  <p:tags r:id="rId4"/>
                </p:custDataLst>
              </p:nvPr>
            </p:nvSpPr>
            <p:spPr>
              <a:xfrm>
                <a:off x="734060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649" name="Oval 53"/>
              <p:cNvSpPr/>
              <p:nvPr>
                <p:custDataLst>
                  <p:tags r:id="rId5"/>
                </p:custDataLst>
              </p:nvPr>
            </p:nvSpPr>
            <p:spPr>
              <a:xfrm>
                <a:off x="7541815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650" name="Oval 54"/>
              <p:cNvSpPr/>
              <p:nvPr>
                <p:custDataLst>
                  <p:tags r:id="rId6"/>
                </p:custDataLst>
              </p:nvPr>
            </p:nvSpPr>
            <p:spPr>
              <a:xfrm>
                <a:off x="774303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</p:grpSp>
      </p:grpSp>
      <p:pic>
        <p:nvPicPr>
          <p:cNvPr id="6" name="图片 4" descr="微信图片_2023111322313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10" y="1307465"/>
            <a:ext cx="6500495" cy="38684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964170" y="2140585"/>
            <a:ext cx="3084195" cy="25139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    </a:t>
            </a:r>
            <a:r>
              <a:rPr lang="en-US" altLang="zh-CN">
                <a:latin typeface="+mn-ea"/>
                <a:cs typeface="+mn-ea"/>
              </a:rPr>
              <a:t>  </a:t>
            </a:r>
            <a:r>
              <a:rPr lang="zh-CN" altLang="en-US"/>
              <a:t>MBTI职业性格测试显示我属于ESTJ类别（总经理型人格），具备高效、理性等性格优势。</a:t>
            </a:r>
          </a:p>
          <a:p>
            <a:r>
              <a:rPr lang="en-US" altLang="zh-CN"/>
              <a:t>       </a:t>
            </a:r>
            <a:r>
              <a:rPr lang="zh-CN" altLang="en-US"/>
              <a:t>通过测试，可以得出我具备从事城市安全领域工作的性格品质与职业兴趣。</a:t>
            </a:r>
          </a:p>
        </p:txBody>
      </p:sp>
      <p:sp>
        <p:nvSpPr>
          <p:cNvPr id="1048651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41905" y="1326678"/>
            <a:ext cx="1867591" cy="398780"/>
          </a:xfrm>
          <a:prstGeom prst="rect">
            <a:avLst/>
          </a:prstGeom>
          <a:solidFill>
            <a:srgbClr val="7F7A63"/>
          </a:solidFill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dist"/>
            <a:r>
              <a:rPr lang="zh-CN" altLang="en-US" b="1" kern="10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职业性格测试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矩形 10"/>
          <p:cNvSpPr/>
          <p:nvPr/>
        </p:nvSpPr>
        <p:spPr>
          <a:xfrm>
            <a:off x="4321810" y="3927475"/>
            <a:ext cx="3543300" cy="1885950"/>
          </a:xfrm>
          <a:prstGeom prst="rect">
            <a:avLst/>
          </a:prstGeom>
          <a:solidFill>
            <a:srgbClr val="7F7A63">
              <a:alpha val="81000"/>
            </a:srgbClr>
          </a:solidFill>
          <a:ln>
            <a:solidFill>
              <a:srgbClr val="7F7A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00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689" name="文本框 11"/>
          <p:cNvSpPr txBox="1"/>
          <p:nvPr/>
        </p:nvSpPr>
        <p:spPr>
          <a:xfrm>
            <a:off x="1513249" y="3766919"/>
            <a:ext cx="1672353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b="1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家庭环境</a:t>
            </a:r>
          </a:p>
        </p:txBody>
      </p:sp>
      <p:sp>
        <p:nvSpPr>
          <p:cNvPr id="1048690" name="文本框 13"/>
          <p:cNvSpPr txBox="1"/>
          <p:nvPr/>
        </p:nvSpPr>
        <p:spPr>
          <a:xfrm>
            <a:off x="826410" y="4463514"/>
            <a:ext cx="2966720" cy="117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父母及长辈多从事安全相关工作，家庭熏陶使我对该领域有着浓厚的兴趣。</a:t>
            </a:r>
          </a:p>
        </p:txBody>
      </p:sp>
      <p:sp>
        <p:nvSpPr>
          <p:cNvPr id="1048691" name="文本框 14"/>
          <p:cNvSpPr txBox="1"/>
          <p:nvPr/>
        </p:nvSpPr>
        <p:spPr>
          <a:xfrm>
            <a:off x="5155593" y="3766919"/>
            <a:ext cx="1871341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2800" b="1" dirty="0">
                <a:solidFill>
                  <a:prstClr val="white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学校专业</a:t>
            </a:r>
          </a:p>
        </p:txBody>
      </p:sp>
      <p:sp>
        <p:nvSpPr>
          <p:cNvPr id="1048692" name="文本框 15"/>
          <p:cNvSpPr txBox="1"/>
          <p:nvPr/>
        </p:nvSpPr>
        <p:spPr>
          <a:xfrm>
            <a:off x="4550684" y="4283809"/>
            <a:ext cx="3148035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altLang="zh-CN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    xxx</a:t>
            </a:r>
            <a:r>
              <a:rPr lang="zh-CN" altLang="en-US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作为学院优势专业，历史悠久、师资雄厚，掌握专业前沿。学院积极搭建平台，提供众多实习机会</a:t>
            </a:r>
            <a:r>
              <a:rPr lang="zh-CN" altLang="en-US" sz="1400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1048693" name="文本框 16"/>
          <p:cNvSpPr txBox="1"/>
          <p:nvPr/>
        </p:nvSpPr>
        <p:spPr>
          <a:xfrm>
            <a:off x="8917968" y="3721199"/>
            <a:ext cx="1871341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社会需求</a:t>
            </a:r>
            <a:endParaRPr lang="en-US" altLang="zh-CN" sz="2800" b="1">
              <a:solidFill>
                <a:prstClr val="black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694" name="文本框 17"/>
          <p:cNvSpPr txBox="1"/>
          <p:nvPr/>
        </p:nvSpPr>
        <p:spPr>
          <a:xfrm>
            <a:off x="8128000" y="4184015"/>
            <a:ext cx="3434715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prstClr val="black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近年来，国家将城市安全作为城市治理的首要任务，强调城市安全岗位的重要性，政府及企业对城市安全岗位需求增多。</a:t>
            </a:r>
          </a:p>
        </p:txBody>
      </p:sp>
      <p:sp>
        <p:nvSpPr>
          <p:cNvPr id="1048695" name="矩形 18"/>
          <p:cNvSpPr/>
          <p:nvPr/>
        </p:nvSpPr>
        <p:spPr>
          <a:xfrm>
            <a:off x="577850" y="3912235"/>
            <a:ext cx="3543300" cy="1885950"/>
          </a:xfrm>
          <a:prstGeom prst="rect">
            <a:avLst/>
          </a:prstGeom>
          <a:noFill/>
          <a:ln w="19050">
            <a:solidFill>
              <a:srgbClr val="7F7A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00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696" name="矩形 19"/>
          <p:cNvSpPr/>
          <p:nvPr/>
        </p:nvSpPr>
        <p:spPr>
          <a:xfrm>
            <a:off x="8061960" y="3912235"/>
            <a:ext cx="3543300" cy="1885950"/>
          </a:xfrm>
          <a:prstGeom prst="rect">
            <a:avLst/>
          </a:prstGeom>
          <a:noFill/>
          <a:ln w="19050">
            <a:solidFill>
              <a:srgbClr val="7F7A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000">
              <a:solidFill>
                <a:prstClr val="white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89" name="组合 20"/>
          <p:cNvGrpSpPr/>
          <p:nvPr/>
        </p:nvGrpSpPr>
        <p:grpSpPr>
          <a:xfrm>
            <a:off x="623888" y="454345"/>
            <a:ext cx="10653705" cy="748980"/>
            <a:chOff x="623888" y="454345"/>
            <a:chExt cx="10653705" cy="748980"/>
          </a:xfrm>
        </p:grpSpPr>
        <p:sp>
          <p:nvSpPr>
            <p:cNvPr id="1048697" name="TextBox 23"/>
            <p:cNvSpPr txBox="1"/>
            <p:nvPr/>
          </p:nvSpPr>
          <p:spPr>
            <a:xfrm>
              <a:off x="623888" y="454345"/>
              <a:ext cx="10653705" cy="6153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zh-CN" altLang="en-US" sz="4000" b="1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环境因素</a:t>
              </a:r>
            </a:p>
          </p:txBody>
        </p:sp>
        <p:grpSp>
          <p:nvGrpSpPr>
            <p:cNvPr id="90" name="Group 55"/>
            <p:cNvGrpSpPr/>
            <p:nvPr/>
          </p:nvGrpSpPr>
          <p:grpSpPr>
            <a:xfrm>
              <a:off x="675898" y="1130300"/>
              <a:ext cx="362272" cy="73025"/>
              <a:chOff x="7340600" y="4686300"/>
              <a:chExt cx="504030" cy="101600"/>
            </a:xfrm>
            <a:solidFill>
              <a:srgbClr val="002060"/>
            </a:solidFill>
          </p:grpSpPr>
          <p:sp>
            <p:nvSpPr>
              <p:cNvPr id="1048698" name="Oval 52"/>
              <p:cNvSpPr/>
              <p:nvPr/>
            </p:nvSpPr>
            <p:spPr>
              <a:xfrm>
                <a:off x="734060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699" name="Oval 53"/>
              <p:cNvSpPr/>
              <p:nvPr/>
            </p:nvSpPr>
            <p:spPr>
              <a:xfrm>
                <a:off x="7541815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700" name="Oval 54"/>
              <p:cNvSpPr/>
              <p:nvPr/>
            </p:nvSpPr>
            <p:spPr>
              <a:xfrm>
                <a:off x="774303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</p:grpSp>
      </p:grpSp>
      <p:pic>
        <p:nvPicPr>
          <p:cNvPr id="2097185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t="12381" b="12381"/>
          <a:stretch>
            <a:fillRect/>
          </a:stretch>
        </p:blipFill>
        <p:spPr/>
      </p:pic>
      <p:pic>
        <p:nvPicPr>
          <p:cNvPr id="2097186" name="图片占位符 27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 t="7803" b="7803"/>
          <a:stretch>
            <a:fillRect/>
          </a:stretch>
        </p:blipFill>
        <p:spPr/>
      </p:pic>
      <p:pic>
        <p:nvPicPr>
          <p:cNvPr id="2097187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print"/>
          <a:srcRect t="7753" b="7753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椭圆 314"/>
          <p:cNvSpPr>
            <a:spLocks noChangeArrowheads="1"/>
          </p:cNvSpPr>
          <p:nvPr/>
        </p:nvSpPr>
        <p:spPr bwMode="auto">
          <a:xfrm>
            <a:off x="2783194" y="2229748"/>
            <a:ext cx="2538106" cy="25233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7F7A63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sp>
        <p:nvSpPr>
          <p:cNvPr id="1048740" name="椭圆 294"/>
          <p:cNvSpPr>
            <a:spLocks noChangeArrowheads="1"/>
          </p:cNvSpPr>
          <p:nvPr/>
        </p:nvSpPr>
        <p:spPr bwMode="auto">
          <a:xfrm>
            <a:off x="2904215" y="2349065"/>
            <a:ext cx="2296064" cy="2284698"/>
          </a:xfrm>
          <a:prstGeom prst="ellipse">
            <a:avLst/>
          </a:prstGeom>
          <a:solidFill>
            <a:srgbClr val="7F7A6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sp>
        <p:nvSpPr>
          <p:cNvPr id="1048741" name="文本框 174"/>
          <p:cNvSpPr txBox="1">
            <a:spLocks noChangeArrowheads="1"/>
          </p:cNvSpPr>
          <p:nvPr/>
        </p:nvSpPr>
        <p:spPr bwMode="auto">
          <a:xfrm>
            <a:off x="5773021" y="2457357"/>
            <a:ext cx="3243580" cy="129159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srgbClr val="7F7A63"/>
                </a:solidFill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路径成果</a:t>
            </a:r>
          </a:p>
        </p:txBody>
      </p:sp>
      <p:sp>
        <p:nvSpPr>
          <p:cNvPr id="1048742" name="矩形 175"/>
          <p:cNvSpPr>
            <a:spLocks noChangeArrowheads="1"/>
          </p:cNvSpPr>
          <p:nvPr/>
        </p:nvSpPr>
        <p:spPr bwMode="auto">
          <a:xfrm>
            <a:off x="5687060" y="3577590"/>
            <a:ext cx="3546475" cy="6508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前期积累与多维成长</a:t>
            </a:r>
          </a:p>
        </p:txBody>
      </p:sp>
      <p:sp>
        <p:nvSpPr>
          <p:cNvPr id="1048743" name="Freeform 36"/>
          <p:cNvSpPr>
            <a:spLocks noEditPoints="1"/>
          </p:cNvSpPr>
          <p:nvPr/>
        </p:nvSpPr>
        <p:spPr bwMode="auto">
          <a:xfrm>
            <a:off x="3476013" y="2971066"/>
            <a:ext cx="1076269" cy="1040696"/>
          </a:xfrm>
          <a:custGeom>
            <a:avLst/>
            <a:gdLst>
              <a:gd name="T0" fmla="*/ 188 w 188"/>
              <a:gd name="T1" fmla="*/ 69 h 183"/>
              <a:gd name="T2" fmla="*/ 188 w 188"/>
              <a:gd name="T3" fmla="*/ 0 h 183"/>
              <a:gd name="T4" fmla="*/ 119 w 188"/>
              <a:gd name="T5" fmla="*/ 0 h 183"/>
              <a:gd name="T6" fmla="*/ 119 w 188"/>
              <a:gd name="T7" fmla="*/ 32 h 183"/>
              <a:gd name="T8" fmla="*/ 69 w 188"/>
              <a:gd name="T9" fmla="*/ 63 h 183"/>
              <a:gd name="T10" fmla="*/ 69 w 188"/>
              <a:gd name="T11" fmla="*/ 52 h 183"/>
              <a:gd name="T12" fmla="*/ 0 w 188"/>
              <a:gd name="T13" fmla="*/ 52 h 183"/>
              <a:gd name="T14" fmla="*/ 0 w 188"/>
              <a:gd name="T15" fmla="*/ 121 h 183"/>
              <a:gd name="T16" fmla="*/ 69 w 188"/>
              <a:gd name="T17" fmla="*/ 121 h 183"/>
              <a:gd name="T18" fmla="*/ 69 w 188"/>
              <a:gd name="T19" fmla="*/ 108 h 183"/>
              <a:gd name="T20" fmla="*/ 119 w 188"/>
              <a:gd name="T21" fmla="*/ 146 h 183"/>
              <a:gd name="T22" fmla="*/ 119 w 188"/>
              <a:gd name="T23" fmla="*/ 183 h 183"/>
              <a:gd name="T24" fmla="*/ 188 w 188"/>
              <a:gd name="T25" fmla="*/ 183 h 183"/>
              <a:gd name="T26" fmla="*/ 188 w 188"/>
              <a:gd name="T27" fmla="*/ 115 h 183"/>
              <a:gd name="T28" fmla="*/ 119 w 188"/>
              <a:gd name="T29" fmla="*/ 115 h 183"/>
              <a:gd name="T30" fmla="*/ 119 w 188"/>
              <a:gd name="T31" fmla="*/ 131 h 183"/>
              <a:gd name="T32" fmla="*/ 69 w 188"/>
              <a:gd name="T33" fmla="*/ 93 h 183"/>
              <a:gd name="T34" fmla="*/ 69 w 188"/>
              <a:gd name="T35" fmla="*/ 77 h 183"/>
              <a:gd name="T36" fmla="*/ 119 w 188"/>
              <a:gd name="T37" fmla="*/ 46 h 183"/>
              <a:gd name="T38" fmla="*/ 119 w 188"/>
              <a:gd name="T39" fmla="*/ 69 h 183"/>
              <a:gd name="T40" fmla="*/ 188 w 188"/>
              <a:gd name="T41" fmla="*/ 6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8" h="183">
                <a:moveTo>
                  <a:pt x="188" y="69"/>
                </a:moveTo>
                <a:lnTo>
                  <a:pt x="188" y="0"/>
                </a:lnTo>
                <a:lnTo>
                  <a:pt x="119" y="0"/>
                </a:lnTo>
                <a:lnTo>
                  <a:pt x="119" y="32"/>
                </a:lnTo>
                <a:lnTo>
                  <a:pt x="69" y="63"/>
                </a:lnTo>
                <a:lnTo>
                  <a:pt x="69" y="52"/>
                </a:lnTo>
                <a:lnTo>
                  <a:pt x="0" y="52"/>
                </a:lnTo>
                <a:lnTo>
                  <a:pt x="0" y="121"/>
                </a:lnTo>
                <a:lnTo>
                  <a:pt x="69" y="121"/>
                </a:lnTo>
                <a:lnTo>
                  <a:pt x="69" y="108"/>
                </a:lnTo>
                <a:lnTo>
                  <a:pt x="119" y="146"/>
                </a:lnTo>
                <a:lnTo>
                  <a:pt x="119" y="183"/>
                </a:lnTo>
                <a:lnTo>
                  <a:pt x="188" y="183"/>
                </a:lnTo>
                <a:lnTo>
                  <a:pt x="188" y="115"/>
                </a:lnTo>
                <a:lnTo>
                  <a:pt x="119" y="115"/>
                </a:lnTo>
                <a:lnTo>
                  <a:pt x="119" y="131"/>
                </a:lnTo>
                <a:lnTo>
                  <a:pt x="69" y="93"/>
                </a:lnTo>
                <a:lnTo>
                  <a:pt x="69" y="77"/>
                </a:lnTo>
                <a:lnTo>
                  <a:pt x="119" y="46"/>
                </a:lnTo>
                <a:lnTo>
                  <a:pt x="119" y="69"/>
                </a:lnTo>
                <a:lnTo>
                  <a:pt x="188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67760" y="2087880"/>
            <a:ext cx="48558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仿宋_GB2312" panose="02010609030101010101" charset="-122"/>
                <a:ea typeface="仿宋_GB2312" panose="02010609030101010101" charset="-122"/>
              </a:rPr>
              <a:t>    </a:t>
            </a:r>
            <a:r>
              <a:rPr lang="zh-CN" altLang="en-US" sz="3600">
                <a:latin typeface="仿宋_GB2312" panose="02010609030101010101" charset="-122"/>
                <a:ea typeface="仿宋_GB2312" panose="02010609030101010101" charset="-122"/>
              </a:rPr>
              <a:t>前期积累是职业选择的基石，在此基础上的多维成长为提升职业目标达成度注入动力。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5" name="Freeform 27"/>
          <p:cNvSpPr/>
          <p:nvPr/>
        </p:nvSpPr>
        <p:spPr bwMode="auto">
          <a:xfrm>
            <a:off x="2786654" y="1662385"/>
            <a:ext cx="2003588" cy="2480896"/>
          </a:xfrm>
          <a:custGeom>
            <a:avLst/>
            <a:gdLst/>
            <a:ahLst/>
            <a:cxnLst>
              <a:cxn ang="0">
                <a:pos x="315" y="317"/>
              </a:cxn>
              <a:cxn ang="0">
                <a:pos x="239" y="317"/>
              </a:cxn>
              <a:cxn ang="0">
                <a:pos x="244" y="320"/>
              </a:cxn>
              <a:cxn ang="0">
                <a:pos x="255" y="349"/>
              </a:cxn>
              <a:cxn ang="0">
                <a:pos x="244" y="378"/>
              </a:cxn>
              <a:cxn ang="0">
                <a:pos x="226" y="389"/>
              </a:cxn>
              <a:cxn ang="0">
                <a:pos x="215" y="390"/>
              </a:cxn>
              <a:cxn ang="0">
                <a:pos x="204" y="389"/>
              </a:cxn>
              <a:cxn ang="0">
                <a:pos x="186" y="378"/>
              </a:cxn>
              <a:cxn ang="0">
                <a:pos x="174" y="349"/>
              </a:cxn>
              <a:cxn ang="0">
                <a:pos x="186" y="320"/>
              </a:cxn>
              <a:cxn ang="0">
                <a:pos x="190" y="317"/>
              </a:cxn>
              <a:cxn ang="0">
                <a:pos x="144" y="317"/>
              </a:cxn>
              <a:cxn ang="0">
                <a:pos x="101" y="214"/>
              </a:cxn>
              <a:cxn ang="0">
                <a:pos x="0" y="171"/>
              </a:cxn>
              <a:cxn ang="0">
                <a:pos x="0" y="128"/>
              </a:cxn>
              <a:cxn ang="0">
                <a:pos x="29" y="140"/>
              </a:cxn>
              <a:cxn ang="0">
                <a:pos x="58" y="128"/>
              </a:cxn>
              <a:cxn ang="0">
                <a:pos x="70" y="99"/>
              </a:cxn>
              <a:cxn ang="0">
                <a:pos x="58" y="70"/>
              </a:cxn>
              <a:cxn ang="0">
                <a:pos x="29" y="58"/>
              </a:cxn>
              <a:cxn ang="0">
                <a:pos x="0" y="70"/>
              </a:cxn>
              <a:cxn ang="0">
                <a:pos x="0" y="0"/>
              </a:cxn>
              <a:cxn ang="0">
                <a:pos x="202" y="74"/>
              </a:cxn>
              <a:cxn ang="0">
                <a:pos x="171" y="87"/>
              </a:cxn>
              <a:cxn ang="0">
                <a:pos x="158" y="119"/>
              </a:cxn>
              <a:cxn ang="0">
                <a:pos x="171" y="151"/>
              </a:cxn>
              <a:cxn ang="0">
                <a:pos x="203" y="164"/>
              </a:cxn>
              <a:cxn ang="0">
                <a:pos x="235" y="151"/>
              </a:cxn>
              <a:cxn ang="0">
                <a:pos x="247" y="121"/>
              </a:cxn>
              <a:cxn ang="0">
                <a:pos x="315" y="317"/>
              </a:cxn>
            </a:cxnLst>
            <a:rect l="0" t="0" r="r" b="b"/>
            <a:pathLst>
              <a:path w="315" h="390">
                <a:moveTo>
                  <a:pt x="315" y="317"/>
                </a:moveTo>
                <a:cubicBezTo>
                  <a:pt x="239" y="317"/>
                  <a:pt x="239" y="317"/>
                  <a:pt x="239" y="317"/>
                </a:cubicBezTo>
                <a:cubicBezTo>
                  <a:pt x="241" y="318"/>
                  <a:pt x="242" y="319"/>
                  <a:pt x="244" y="320"/>
                </a:cubicBezTo>
                <a:cubicBezTo>
                  <a:pt x="251" y="328"/>
                  <a:pt x="255" y="338"/>
                  <a:pt x="255" y="349"/>
                </a:cubicBezTo>
                <a:cubicBezTo>
                  <a:pt x="255" y="361"/>
                  <a:pt x="251" y="370"/>
                  <a:pt x="244" y="378"/>
                </a:cubicBezTo>
                <a:cubicBezTo>
                  <a:pt x="238" y="384"/>
                  <a:pt x="232" y="387"/>
                  <a:pt x="226" y="389"/>
                </a:cubicBezTo>
                <a:cubicBezTo>
                  <a:pt x="222" y="390"/>
                  <a:pt x="218" y="390"/>
                  <a:pt x="215" y="390"/>
                </a:cubicBezTo>
                <a:cubicBezTo>
                  <a:pt x="211" y="390"/>
                  <a:pt x="207" y="390"/>
                  <a:pt x="204" y="389"/>
                </a:cubicBezTo>
                <a:cubicBezTo>
                  <a:pt x="197" y="387"/>
                  <a:pt x="191" y="384"/>
                  <a:pt x="186" y="378"/>
                </a:cubicBezTo>
                <a:cubicBezTo>
                  <a:pt x="178" y="370"/>
                  <a:pt x="174" y="361"/>
                  <a:pt x="174" y="349"/>
                </a:cubicBezTo>
                <a:cubicBezTo>
                  <a:pt x="174" y="338"/>
                  <a:pt x="178" y="328"/>
                  <a:pt x="186" y="320"/>
                </a:cubicBezTo>
                <a:cubicBezTo>
                  <a:pt x="187" y="319"/>
                  <a:pt x="189" y="318"/>
                  <a:pt x="190" y="317"/>
                </a:cubicBezTo>
                <a:cubicBezTo>
                  <a:pt x="144" y="317"/>
                  <a:pt x="144" y="317"/>
                  <a:pt x="144" y="317"/>
                </a:cubicBezTo>
                <a:cubicBezTo>
                  <a:pt x="144" y="277"/>
                  <a:pt x="129" y="242"/>
                  <a:pt x="101" y="214"/>
                </a:cubicBezTo>
                <a:cubicBezTo>
                  <a:pt x="73" y="186"/>
                  <a:pt x="40" y="172"/>
                  <a:pt x="0" y="171"/>
                </a:cubicBezTo>
                <a:cubicBezTo>
                  <a:pt x="0" y="128"/>
                  <a:pt x="0" y="128"/>
                  <a:pt x="0" y="128"/>
                </a:cubicBezTo>
                <a:cubicBezTo>
                  <a:pt x="8" y="136"/>
                  <a:pt x="18" y="140"/>
                  <a:pt x="29" y="140"/>
                </a:cubicBezTo>
                <a:cubicBezTo>
                  <a:pt x="41" y="140"/>
                  <a:pt x="50" y="136"/>
                  <a:pt x="58" y="128"/>
                </a:cubicBezTo>
                <a:cubicBezTo>
                  <a:pt x="66" y="120"/>
                  <a:pt x="70" y="110"/>
                  <a:pt x="70" y="99"/>
                </a:cubicBezTo>
                <a:cubicBezTo>
                  <a:pt x="70" y="88"/>
                  <a:pt x="66" y="78"/>
                  <a:pt x="58" y="70"/>
                </a:cubicBezTo>
                <a:cubicBezTo>
                  <a:pt x="50" y="62"/>
                  <a:pt x="41" y="58"/>
                  <a:pt x="29" y="58"/>
                </a:cubicBezTo>
                <a:cubicBezTo>
                  <a:pt x="18" y="58"/>
                  <a:pt x="8" y="62"/>
                  <a:pt x="0" y="70"/>
                </a:cubicBezTo>
                <a:cubicBezTo>
                  <a:pt x="0" y="0"/>
                  <a:pt x="0" y="0"/>
                  <a:pt x="0" y="0"/>
                </a:cubicBezTo>
                <a:cubicBezTo>
                  <a:pt x="77" y="1"/>
                  <a:pt x="145" y="25"/>
                  <a:pt x="202" y="74"/>
                </a:cubicBezTo>
                <a:cubicBezTo>
                  <a:pt x="190" y="74"/>
                  <a:pt x="180" y="79"/>
                  <a:pt x="171" y="87"/>
                </a:cubicBezTo>
                <a:cubicBezTo>
                  <a:pt x="162" y="96"/>
                  <a:pt x="158" y="107"/>
                  <a:pt x="158" y="119"/>
                </a:cubicBezTo>
                <a:cubicBezTo>
                  <a:pt x="158" y="131"/>
                  <a:pt x="162" y="142"/>
                  <a:pt x="171" y="151"/>
                </a:cubicBezTo>
                <a:cubicBezTo>
                  <a:pt x="180" y="159"/>
                  <a:pt x="190" y="164"/>
                  <a:pt x="203" y="164"/>
                </a:cubicBezTo>
                <a:cubicBezTo>
                  <a:pt x="215" y="164"/>
                  <a:pt x="226" y="159"/>
                  <a:pt x="235" y="151"/>
                </a:cubicBezTo>
                <a:cubicBezTo>
                  <a:pt x="243" y="142"/>
                  <a:pt x="247" y="133"/>
                  <a:pt x="247" y="121"/>
                </a:cubicBezTo>
                <a:cubicBezTo>
                  <a:pt x="292" y="177"/>
                  <a:pt x="315" y="242"/>
                  <a:pt x="315" y="317"/>
                </a:cubicBez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6" name="Freeform 28"/>
          <p:cNvSpPr/>
          <p:nvPr/>
        </p:nvSpPr>
        <p:spPr bwMode="auto">
          <a:xfrm>
            <a:off x="2323220" y="3679850"/>
            <a:ext cx="2467021" cy="2023013"/>
          </a:xfrm>
          <a:custGeom>
            <a:avLst/>
            <a:gdLst/>
            <a:ahLst/>
            <a:cxnLst>
              <a:cxn ang="0">
                <a:pos x="73" y="318"/>
              </a:cxn>
              <a:cxn ang="0">
                <a:pos x="73" y="243"/>
              </a:cxn>
              <a:cxn ang="0">
                <a:pos x="70" y="247"/>
              </a:cxn>
              <a:cxn ang="0">
                <a:pos x="41" y="259"/>
              </a:cxn>
              <a:cxn ang="0">
                <a:pos x="12" y="247"/>
              </a:cxn>
              <a:cxn ang="0">
                <a:pos x="0" y="218"/>
              </a:cxn>
              <a:cxn ang="0">
                <a:pos x="12" y="189"/>
              </a:cxn>
              <a:cxn ang="0">
                <a:pos x="41" y="177"/>
              </a:cxn>
              <a:cxn ang="0">
                <a:pos x="70" y="189"/>
              </a:cxn>
              <a:cxn ang="0">
                <a:pos x="73" y="192"/>
              </a:cxn>
              <a:cxn ang="0">
                <a:pos x="73" y="147"/>
              </a:cxn>
              <a:cxn ang="0">
                <a:pos x="124" y="137"/>
              </a:cxn>
              <a:cxn ang="0">
                <a:pos x="174" y="104"/>
              </a:cxn>
              <a:cxn ang="0">
                <a:pos x="199" y="72"/>
              </a:cxn>
              <a:cxn ang="0">
                <a:pos x="217" y="1"/>
              </a:cxn>
              <a:cxn ang="0">
                <a:pos x="217" y="0"/>
              </a:cxn>
              <a:cxn ang="0">
                <a:pos x="263" y="0"/>
              </a:cxn>
              <a:cxn ang="0">
                <a:pos x="259" y="3"/>
              </a:cxn>
              <a:cxn ang="0">
                <a:pos x="247" y="32"/>
              </a:cxn>
              <a:cxn ang="0">
                <a:pos x="259" y="61"/>
              </a:cxn>
              <a:cxn ang="0">
                <a:pos x="277" y="72"/>
              </a:cxn>
              <a:cxn ang="0">
                <a:pos x="288" y="73"/>
              </a:cxn>
              <a:cxn ang="0">
                <a:pos x="299" y="72"/>
              </a:cxn>
              <a:cxn ang="0">
                <a:pos x="317" y="61"/>
              </a:cxn>
              <a:cxn ang="0">
                <a:pos x="328" y="32"/>
              </a:cxn>
              <a:cxn ang="0">
                <a:pos x="317" y="3"/>
              </a:cxn>
              <a:cxn ang="0">
                <a:pos x="312" y="0"/>
              </a:cxn>
              <a:cxn ang="0">
                <a:pos x="388" y="0"/>
              </a:cxn>
              <a:cxn ang="0">
                <a:pos x="388" y="0"/>
              </a:cxn>
              <a:cxn ang="0">
                <a:pos x="380" y="72"/>
              </a:cxn>
              <a:cxn ang="0">
                <a:pos x="316" y="202"/>
              </a:cxn>
              <a:cxn ang="0">
                <a:pos x="342" y="214"/>
              </a:cxn>
              <a:cxn ang="0">
                <a:pos x="353" y="243"/>
              </a:cxn>
              <a:cxn ang="0">
                <a:pos x="342" y="272"/>
              </a:cxn>
              <a:cxn ang="0">
                <a:pos x="341" y="272"/>
              </a:cxn>
              <a:cxn ang="0">
                <a:pos x="313" y="284"/>
              </a:cxn>
              <a:cxn ang="0">
                <a:pos x="284" y="272"/>
              </a:cxn>
              <a:cxn ang="0">
                <a:pos x="284" y="272"/>
              </a:cxn>
              <a:cxn ang="0">
                <a:pos x="272" y="246"/>
              </a:cxn>
              <a:cxn ang="0">
                <a:pos x="236" y="272"/>
              </a:cxn>
              <a:cxn ang="0">
                <a:pos x="73" y="318"/>
              </a:cxn>
            </a:cxnLst>
            <a:rect l="0" t="0" r="r" b="b"/>
            <a:pathLst>
              <a:path w="388" h="318">
                <a:moveTo>
                  <a:pt x="73" y="318"/>
                </a:moveTo>
                <a:cubicBezTo>
                  <a:pt x="73" y="243"/>
                  <a:pt x="73" y="243"/>
                  <a:pt x="73" y="243"/>
                </a:cubicBezTo>
                <a:cubicBezTo>
                  <a:pt x="72" y="244"/>
                  <a:pt x="71" y="245"/>
                  <a:pt x="70" y="247"/>
                </a:cubicBezTo>
                <a:cubicBezTo>
                  <a:pt x="62" y="255"/>
                  <a:pt x="53" y="259"/>
                  <a:pt x="41" y="259"/>
                </a:cubicBezTo>
                <a:cubicBezTo>
                  <a:pt x="30" y="259"/>
                  <a:pt x="20" y="255"/>
                  <a:pt x="12" y="247"/>
                </a:cubicBezTo>
                <a:cubicBezTo>
                  <a:pt x="4" y="239"/>
                  <a:pt x="0" y="229"/>
                  <a:pt x="0" y="218"/>
                </a:cubicBezTo>
                <a:cubicBezTo>
                  <a:pt x="0" y="206"/>
                  <a:pt x="4" y="197"/>
                  <a:pt x="12" y="189"/>
                </a:cubicBezTo>
                <a:cubicBezTo>
                  <a:pt x="20" y="181"/>
                  <a:pt x="30" y="177"/>
                  <a:pt x="41" y="177"/>
                </a:cubicBezTo>
                <a:cubicBezTo>
                  <a:pt x="53" y="177"/>
                  <a:pt x="62" y="181"/>
                  <a:pt x="70" y="189"/>
                </a:cubicBezTo>
                <a:cubicBezTo>
                  <a:pt x="71" y="190"/>
                  <a:pt x="72" y="191"/>
                  <a:pt x="73" y="192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91" y="147"/>
                  <a:pt x="108" y="143"/>
                  <a:pt x="124" y="137"/>
                </a:cubicBezTo>
                <a:cubicBezTo>
                  <a:pt x="142" y="130"/>
                  <a:pt x="159" y="119"/>
                  <a:pt x="174" y="104"/>
                </a:cubicBezTo>
                <a:cubicBezTo>
                  <a:pt x="184" y="94"/>
                  <a:pt x="192" y="83"/>
                  <a:pt x="199" y="72"/>
                </a:cubicBezTo>
                <a:cubicBezTo>
                  <a:pt x="211" y="51"/>
                  <a:pt x="217" y="27"/>
                  <a:pt x="217" y="1"/>
                </a:cubicBezTo>
                <a:cubicBezTo>
                  <a:pt x="217" y="0"/>
                  <a:pt x="217" y="0"/>
                  <a:pt x="217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2" y="1"/>
                  <a:pt x="260" y="2"/>
                  <a:pt x="259" y="3"/>
                </a:cubicBezTo>
                <a:cubicBezTo>
                  <a:pt x="251" y="11"/>
                  <a:pt x="247" y="21"/>
                  <a:pt x="247" y="32"/>
                </a:cubicBezTo>
                <a:cubicBezTo>
                  <a:pt x="247" y="44"/>
                  <a:pt x="251" y="53"/>
                  <a:pt x="259" y="61"/>
                </a:cubicBezTo>
                <a:cubicBezTo>
                  <a:pt x="264" y="67"/>
                  <a:pt x="270" y="70"/>
                  <a:pt x="277" y="72"/>
                </a:cubicBezTo>
                <a:cubicBezTo>
                  <a:pt x="280" y="73"/>
                  <a:pt x="284" y="73"/>
                  <a:pt x="288" y="73"/>
                </a:cubicBezTo>
                <a:cubicBezTo>
                  <a:pt x="291" y="73"/>
                  <a:pt x="295" y="73"/>
                  <a:pt x="299" y="72"/>
                </a:cubicBezTo>
                <a:cubicBezTo>
                  <a:pt x="305" y="70"/>
                  <a:pt x="311" y="67"/>
                  <a:pt x="317" y="61"/>
                </a:cubicBezTo>
                <a:cubicBezTo>
                  <a:pt x="324" y="53"/>
                  <a:pt x="328" y="44"/>
                  <a:pt x="328" y="32"/>
                </a:cubicBezTo>
                <a:cubicBezTo>
                  <a:pt x="328" y="21"/>
                  <a:pt x="324" y="11"/>
                  <a:pt x="317" y="3"/>
                </a:cubicBezTo>
                <a:cubicBezTo>
                  <a:pt x="315" y="2"/>
                  <a:pt x="314" y="1"/>
                  <a:pt x="312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25"/>
                  <a:pt x="385" y="49"/>
                  <a:pt x="380" y="72"/>
                </a:cubicBezTo>
                <a:cubicBezTo>
                  <a:pt x="370" y="120"/>
                  <a:pt x="348" y="163"/>
                  <a:pt x="316" y="202"/>
                </a:cubicBezTo>
                <a:cubicBezTo>
                  <a:pt x="326" y="203"/>
                  <a:pt x="334" y="207"/>
                  <a:pt x="342" y="214"/>
                </a:cubicBezTo>
                <a:cubicBezTo>
                  <a:pt x="349" y="222"/>
                  <a:pt x="353" y="231"/>
                  <a:pt x="353" y="243"/>
                </a:cubicBezTo>
                <a:cubicBezTo>
                  <a:pt x="353" y="254"/>
                  <a:pt x="349" y="264"/>
                  <a:pt x="342" y="272"/>
                </a:cubicBezTo>
                <a:cubicBezTo>
                  <a:pt x="341" y="272"/>
                  <a:pt x="341" y="272"/>
                  <a:pt x="341" y="272"/>
                </a:cubicBezTo>
                <a:cubicBezTo>
                  <a:pt x="333" y="280"/>
                  <a:pt x="324" y="284"/>
                  <a:pt x="313" y="284"/>
                </a:cubicBezTo>
                <a:cubicBezTo>
                  <a:pt x="302" y="284"/>
                  <a:pt x="292" y="280"/>
                  <a:pt x="284" y="272"/>
                </a:cubicBezTo>
                <a:cubicBezTo>
                  <a:pt x="284" y="272"/>
                  <a:pt x="284" y="272"/>
                  <a:pt x="284" y="272"/>
                </a:cubicBezTo>
                <a:cubicBezTo>
                  <a:pt x="277" y="265"/>
                  <a:pt x="273" y="256"/>
                  <a:pt x="272" y="246"/>
                </a:cubicBezTo>
                <a:cubicBezTo>
                  <a:pt x="261" y="256"/>
                  <a:pt x="249" y="264"/>
                  <a:pt x="236" y="272"/>
                </a:cubicBezTo>
                <a:cubicBezTo>
                  <a:pt x="188" y="302"/>
                  <a:pt x="134" y="317"/>
                  <a:pt x="73" y="318"/>
                </a:cubicBez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7" name="Freeform 29"/>
          <p:cNvSpPr/>
          <p:nvPr/>
        </p:nvSpPr>
        <p:spPr bwMode="auto">
          <a:xfrm>
            <a:off x="752541" y="3221964"/>
            <a:ext cx="2034113" cy="2480896"/>
          </a:xfrm>
          <a:custGeom>
            <a:avLst/>
            <a:gdLst/>
            <a:ahLst/>
            <a:cxnLst>
              <a:cxn ang="0">
                <a:pos x="172" y="72"/>
              </a:cxn>
              <a:cxn ang="0">
                <a:pos x="172" y="73"/>
              </a:cxn>
              <a:cxn ang="0">
                <a:pos x="214" y="176"/>
              </a:cxn>
              <a:cxn ang="0">
                <a:pos x="318" y="219"/>
              </a:cxn>
              <a:cxn ang="0">
                <a:pos x="320" y="219"/>
              </a:cxn>
              <a:cxn ang="0">
                <a:pos x="320" y="264"/>
              </a:cxn>
              <a:cxn ang="0">
                <a:pos x="317" y="261"/>
              </a:cxn>
              <a:cxn ang="0">
                <a:pos x="288" y="249"/>
              </a:cxn>
              <a:cxn ang="0">
                <a:pos x="259" y="261"/>
              </a:cxn>
              <a:cxn ang="0">
                <a:pos x="247" y="290"/>
              </a:cxn>
              <a:cxn ang="0">
                <a:pos x="259" y="319"/>
              </a:cxn>
              <a:cxn ang="0">
                <a:pos x="288" y="331"/>
              </a:cxn>
              <a:cxn ang="0">
                <a:pos x="317" y="319"/>
              </a:cxn>
              <a:cxn ang="0">
                <a:pos x="320" y="315"/>
              </a:cxn>
              <a:cxn ang="0">
                <a:pos x="320" y="390"/>
              </a:cxn>
              <a:cxn ang="0">
                <a:pos x="318" y="390"/>
              </a:cxn>
              <a:cxn ang="0">
                <a:pos x="117" y="319"/>
              </a:cxn>
              <a:cxn ang="0">
                <a:pos x="119" y="317"/>
              </a:cxn>
              <a:cxn ang="0">
                <a:pos x="151" y="303"/>
              </a:cxn>
              <a:cxn ang="0">
                <a:pos x="164" y="272"/>
              </a:cxn>
              <a:cxn ang="0">
                <a:pos x="151" y="240"/>
              </a:cxn>
              <a:cxn ang="0">
                <a:pos x="119" y="227"/>
              </a:cxn>
              <a:cxn ang="0">
                <a:pos x="87" y="240"/>
              </a:cxn>
              <a:cxn ang="0">
                <a:pos x="74" y="272"/>
              </a:cxn>
              <a:cxn ang="0">
                <a:pos x="72" y="274"/>
              </a:cxn>
              <a:cxn ang="0">
                <a:pos x="0" y="72"/>
              </a:cxn>
              <a:cxn ang="0">
                <a:pos x="0" y="72"/>
              </a:cxn>
              <a:cxn ang="0">
                <a:pos x="74" y="72"/>
              </a:cxn>
              <a:cxn ang="0">
                <a:pos x="71" y="69"/>
              </a:cxn>
              <a:cxn ang="0">
                <a:pos x="59" y="40"/>
              </a:cxn>
              <a:cxn ang="0">
                <a:pos x="71" y="11"/>
              </a:cxn>
              <a:cxn ang="0">
                <a:pos x="100" y="0"/>
              </a:cxn>
              <a:cxn ang="0">
                <a:pos x="129" y="11"/>
              </a:cxn>
              <a:cxn ang="0">
                <a:pos x="141" y="40"/>
              </a:cxn>
              <a:cxn ang="0">
                <a:pos x="129" y="69"/>
              </a:cxn>
              <a:cxn ang="0">
                <a:pos x="126" y="72"/>
              </a:cxn>
              <a:cxn ang="0">
                <a:pos x="172" y="72"/>
              </a:cxn>
            </a:cxnLst>
            <a:rect l="0" t="0" r="r" b="b"/>
            <a:pathLst>
              <a:path w="320" h="390">
                <a:moveTo>
                  <a:pt x="172" y="72"/>
                </a:moveTo>
                <a:cubicBezTo>
                  <a:pt x="172" y="72"/>
                  <a:pt x="172" y="72"/>
                  <a:pt x="172" y="73"/>
                </a:cubicBezTo>
                <a:cubicBezTo>
                  <a:pt x="172" y="113"/>
                  <a:pt x="186" y="147"/>
                  <a:pt x="214" y="176"/>
                </a:cubicBezTo>
                <a:cubicBezTo>
                  <a:pt x="243" y="205"/>
                  <a:pt x="277" y="219"/>
                  <a:pt x="318" y="219"/>
                </a:cubicBezTo>
                <a:cubicBezTo>
                  <a:pt x="319" y="219"/>
                  <a:pt x="320" y="219"/>
                  <a:pt x="320" y="219"/>
                </a:cubicBezTo>
                <a:cubicBezTo>
                  <a:pt x="320" y="264"/>
                  <a:pt x="320" y="264"/>
                  <a:pt x="320" y="264"/>
                </a:cubicBezTo>
                <a:cubicBezTo>
                  <a:pt x="319" y="263"/>
                  <a:pt x="318" y="262"/>
                  <a:pt x="317" y="261"/>
                </a:cubicBezTo>
                <a:cubicBezTo>
                  <a:pt x="309" y="253"/>
                  <a:pt x="300" y="249"/>
                  <a:pt x="288" y="249"/>
                </a:cubicBezTo>
                <a:cubicBezTo>
                  <a:pt x="277" y="249"/>
                  <a:pt x="267" y="253"/>
                  <a:pt x="259" y="261"/>
                </a:cubicBezTo>
                <a:cubicBezTo>
                  <a:pt x="251" y="269"/>
                  <a:pt x="247" y="278"/>
                  <a:pt x="247" y="290"/>
                </a:cubicBezTo>
                <a:cubicBezTo>
                  <a:pt x="247" y="301"/>
                  <a:pt x="251" y="311"/>
                  <a:pt x="259" y="319"/>
                </a:cubicBezTo>
                <a:cubicBezTo>
                  <a:pt x="267" y="327"/>
                  <a:pt x="277" y="331"/>
                  <a:pt x="288" y="331"/>
                </a:cubicBezTo>
                <a:cubicBezTo>
                  <a:pt x="300" y="331"/>
                  <a:pt x="309" y="327"/>
                  <a:pt x="317" y="319"/>
                </a:cubicBezTo>
                <a:cubicBezTo>
                  <a:pt x="318" y="317"/>
                  <a:pt x="319" y="316"/>
                  <a:pt x="320" y="315"/>
                </a:cubicBezTo>
                <a:cubicBezTo>
                  <a:pt x="320" y="390"/>
                  <a:pt x="320" y="390"/>
                  <a:pt x="320" y="390"/>
                </a:cubicBezTo>
                <a:cubicBezTo>
                  <a:pt x="319" y="390"/>
                  <a:pt x="319" y="390"/>
                  <a:pt x="318" y="390"/>
                </a:cubicBezTo>
                <a:cubicBezTo>
                  <a:pt x="241" y="390"/>
                  <a:pt x="174" y="366"/>
                  <a:pt x="117" y="319"/>
                </a:cubicBezTo>
                <a:cubicBezTo>
                  <a:pt x="119" y="317"/>
                  <a:pt x="119" y="317"/>
                  <a:pt x="119" y="317"/>
                </a:cubicBezTo>
                <a:cubicBezTo>
                  <a:pt x="132" y="317"/>
                  <a:pt x="142" y="312"/>
                  <a:pt x="151" y="303"/>
                </a:cubicBezTo>
                <a:cubicBezTo>
                  <a:pt x="160" y="295"/>
                  <a:pt x="164" y="284"/>
                  <a:pt x="164" y="272"/>
                </a:cubicBezTo>
                <a:cubicBezTo>
                  <a:pt x="164" y="259"/>
                  <a:pt x="160" y="249"/>
                  <a:pt x="151" y="240"/>
                </a:cubicBezTo>
                <a:cubicBezTo>
                  <a:pt x="142" y="231"/>
                  <a:pt x="132" y="227"/>
                  <a:pt x="119" y="227"/>
                </a:cubicBezTo>
                <a:cubicBezTo>
                  <a:pt x="107" y="227"/>
                  <a:pt x="96" y="231"/>
                  <a:pt x="87" y="240"/>
                </a:cubicBezTo>
                <a:cubicBezTo>
                  <a:pt x="79" y="249"/>
                  <a:pt x="74" y="259"/>
                  <a:pt x="74" y="272"/>
                </a:cubicBezTo>
                <a:cubicBezTo>
                  <a:pt x="72" y="274"/>
                  <a:pt x="72" y="274"/>
                  <a:pt x="72" y="274"/>
                </a:cubicBezTo>
                <a:cubicBezTo>
                  <a:pt x="24" y="217"/>
                  <a:pt x="0" y="149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73" y="71"/>
                  <a:pt x="72" y="70"/>
                  <a:pt x="71" y="69"/>
                </a:cubicBezTo>
                <a:cubicBezTo>
                  <a:pt x="63" y="61"/>
                  <a:pt x="59" y="52"/>
                  <a:pt x="59" y="40"/>
                </a:cubicBezTo>
                <a:cubicBezTo>
                  <a:pt x="59" y="29"/>
                  <a:pt x="63" y="19"/>
                  <a:pt x="71" y="11"/>
                </a:cubicBezTo>
                <a:cubicBezTo>
                  <a:pt x="79" y="4"/>
                  <a:pt x="89" y="0"/>
                  <a:pt x="100" y="0"/>
                </a:cubicBezTo>
                <a:cubicBezTo>
                  <a:pt x="111" y="0"/>
                  <a:pt x="121" y="4"/>
                  <a:pt x="129" y="11"/>
                </a:cubicBezTo>
                <a:cubicBezTo>
                  <a:pt x="137" y="19"/>
                  <a:pt x="141" y="29"/>
                  <a:pt x="141" y="40"/>
                </a:cubicBezTo>
                <a:cubicBezTo>
                  <a:pt x="141" y="52"/>
                  <a:pt x="137" y="61"/>
                  <a:pt x="129" y="69"/>
                </a:cubicBezTo>
                <a:cubicBezTo>
                  <a:pt x="128" y="70"/>
                  <a:pt x="127" y="71"/>
                  <a:pt x="126" y="72"/>
                </a:cubicBezTo>
                <a:lnTo>
                  <a:pt x="172" y="72"/>
                </a:ln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8" name="Freeform 30"/>
          <p:cNvSpPr/>
          <p:nvPr/>
        </p:nvSpPr>
        <p:spPr bwMode="auto">
          <a:xfrm>
            <a:off x="752540" y="1662385"/>
            <a:ext cx="2480896" cy="2017464"/>
          </a:xfrm>
          <a:custGeom>
            <a:avLst/>
            <a:gdLst/>
            <a:ahLst/>
            <a:cxnLst>
              <a:cxn ang="0">
                <a:pos x="172" y="317"/>
              </a:cxn>
              <a:cxn ang="0">
                <a:pos x="126" y="317"/>
              </a:cxn>
              <a:cxn ang="0">
                <a:pos x="129" y="314"/>
              </a:cxn>
              <a:cxn ang="0">
                <a:pos x="141" y="285"/>
              </a:cxn>
              <a:cxn ang="0">
                <a:pos x="129" y="256"/>
              </a:cxn>
              <a:cxn ang="0">
                <a:pos x="100" y="245"/>
              </a:cxn>
              <a:cxn ang="0">
                <a:pos x="71" y="256"/>
              </a:cxn>
              <a:cxn ang="0">
                <a:pos x="59" y="285"/>
              </a:cxn>
              <a:cxn ang="0">
                <a:pos x="71" y="314"/>
              </a:cxn>
              <a:cxn ang="0">
                <a:pos x="74" y="317"/>
              </a:cxn>
              <a:cxn ang="0">
                <a:pos x="0" y="317"/>
              </a:cxn>
              <a:cxn ang="0">
                <a:pos x="74" y="114"/>
              </a:cxn>
              <a:cxn ang="0">
                <a:pos x="72" y="114"/>
              </a:cxn>
              <a:cxn ang="0">
                <a:pos x="43" y="102"/>
              </a:cxn>
              <a:cxn ang="0">
                <a:pos x="31" y="73"/>
              </a:cxn>
              <a:cxn ang="0">
                <a:pos x="43" y="44"/>
              </a:cxn>
              <a:cxn ang="0">
                <a:pos x="72" y="32"/>
              </a:cxn>
              <a:cxn ang="0">
                <a:pos x="101" y="44"/>
              </a:cxn>
              <a:cxn ang="0">
                <a:pos x="113" y="73"/>
              </a:cxn>
              <a:cxn ang="0">
                <a:pos x="113" y="75"/>
              </a:cxn>
              <a:cxn ang="0">
                <a:pos x="318" y="0"/>
              </a:cxn>
              <a:cxn ang="0">
                <a:pos x="320" y="0"/>
              </a:cxn>
              <a:cxn ang="0">
                <a:pos x="320" y="70"/>
              </a:cxn>
              <a:cxn ang="0">
                <a:pos x="349" y="58"/>
              </a:cxn>
              <a:cxn ang="0">
                <a:pos x="378" y="70"/>
              </a:cxn>
              <a:cxn ang="0">
                <a:pos x="390" y="99"/>
              </a:cxn>
              <a:cxn ang="0">
                <a:pos x="378" y="128"/>
              </a:cxn>
              <a:cxn ang="0">
                <a:pos x="349" y="140"/>
              </a:cxn>
              <a:cxn ang="0">
                <a:pos x="320" y="128"/>
              </a:cxn>
              <a:cxn ang="0">
                <a:pos x="320" y="171"/>
              </a:cxn>
              <a:cxn ang="0">
                <a:pos x="318" y="171"/>
              </a:cxn>
              <a:cxn ang="0">
                <a:pos x="214" y="214"/>
              </a:cxn>
              <a:cxn ang="0">
                <a:pos x="172" y="317"/>
              </a:cxn>
            </a:cxnLst>
            <a:rect l="0" t="0" r="r" b="b"/>
            <a:pathLst>
              <a:path w="390" h="317">
                <a:moveTo>
                  <a:pt x="172" y="317"/>
                </a:moveTo>
                <a:cubicBezTo>
                  <a:pt x="126" y="317"/>
                  <a:pt x="126" y="317"/>
                  <a:pt x="126" y="317"/>
                </a:cubicBezTo>
                <a:cubicBezTo>
                  <a:pt x="127" y="316"/>
                  <a:pt x="128" y="315"/>
                  <a:pt x="129" y="314"/>
                </a:cubicBezTo>
                <a:cubicBezTo>
                  <a:pt x="137" y="306"/>
                  <a:pt x="141" y="297"/>
                  <a:pt x="141" y="285"/>
                </a:cubicBezTo>
                <a:cubicBezTo>
                  <a:pt x="141" y="274"/>
                  <a:pt x="137" y="264"/>
                  <a:pt x="129" y="256"/>
                </a:cubicBezTo>
                <a:cubicBezTo>
                  <a:pt x="121" y="249"/>
                  <a:pt x="111" y="245"/>
                  <a:pt x="100" y="245"/>
                </a:cubicBezTo>
                <a:cubicBezTo>
                  <a:pt x="89" y="245"/>
                  <a:pt x="79" y="249"/>
                  <a:pt x="71" y="256"/>
                </a:cubicBezTo>
                <a:cubicBezTo>
                  <a:pt x="63" y="264"/>
                  <a:pt x="59" y="274"/>
                  <a:pt x="59" y="285"/>
                </a:cubicBezTo>
                <a:cubicBezTo>
                  <a:pt x="59" y="297"/>
                  <a:pt x="63" y="306"/>
                  <a:pt x="71" y="314"/>
                </a:cubicBezTo>
                <a:cubicBezTo>
                  <a:pt x="72" y="315"/>
                  <a:pt x="73" y="316"/>
                  <a:pt x="74" y="317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239"/>
                  <a:pt x="25" y="171"/>
                  <a:pt x="74" y="114"/>
                </a:cubicBezTo>
                <a:cubicBezTo>
                  <a:pt x="73" y="114"/>
                  <a:pt x="73" y="114"/>
                  <a:pt x="72" y="114"/>
                </a:cubicBezTo>
                <a:cubicBezTo>
                  <a:pt x="61" y="114"/>
                  <a:pt x="51" y="110"/>
                  <a:pt x="43" y="102"/>
                </a:cubicBezTo>
                <a:cubicBezTo>
                  <a:pt x="35" y="94"/>
                  <a:pt x="31" y="84"/>
                  <a:pt x="31" y="73"/>
                </a:cubicBezTo>
                <a:cubicBezTo>
                  <a:pt x="31" y="62"/>
                  <a:pt x="35" y="52"/>
                  <a:pt x="43" y="44"/>
                </a:cubicBezTo>
                <a:cubicBezTo>
                  <a:pt x="51" y="36"/>
                  <a:pt x="61" y="32"/>
                  <a:pt x="72" y="32"/>
                </a:cubicBezTo>
                <a:cubicBezTo>
                  <a:pt x="83" y="32"/>
                  <a:pt x="93" y="36"/>
                  <a:pt x="101" y="44"/>
                </a:cubicBezTo>
                <a:cubicBezTo>
                  <a:pt x="109" y="52"/>
                  <a:pt x="113" y="62"/>
                  <a:pt x="113" y="73"/>
                </a:cubicBezTo>
                <a:cubicBezTo>
                  <a:pt x="113" y="74"/>
                  <a:pt x="113" y="74"/>
                  <a:pt x="113" y="75"/>
                </a:cubicBezTo>
                <a:cubicBezTo>
                  <a:pt x="170" y="25"/>
                  <a:pt x="239" y="0"/>
                  <a:pt x="318" y="0"/>
                </a:cubicBezTo>
                <a:cubicBezTo>
                  <a:pt x="319" y="0"/>
                  <a:pt x="319" y="0"/>
                  <a:pt x="320" y="0"/>
                </a:cubicBezTo>
                <a:cubicBezTo>
                  <a:pt x="320" y="70"/>
                  <a:pt x="320" y="70"/>
                  <a:pt x="320" y="70"/>
                </a:cubicBezTo>
                <a:cubicBezTo>
                  <a:pt x="328" y="62"/>
                  <a:pt x="338" y="58"/>
                  <a:pt x="349" y="58"/>
                </a:cubicBezTo>
                <a:cubicBezTo>
                  <a:pt x="361" y="58"/>
                  <a:pt x="370" y="62"/>
                  <a:pt x="378" y="70"/>
                </a:cubicBezTo>
                <a:cubicBezTo>
                  <a:pt x="386" y="78"/>
                  <a:pt x="390" y="88"/>
                  <a:pt x="390" y="99"/>
                </a:cubicBezTo>
                <a:cubicBezTo>
                  <a:pt x="390" y="110"/>
                  <a:pt x="386" y="120"/>
                  <a:pt x="378" y="128"/>
                </a:cubicBezTo>
                <a:cubicBezTo>
                  <a:pt x="370" y="136"/>
                  <a:pt x="361" y="140"/>
                  <a:pt x="349" y="140"/>
                </a:cubicBezTo>
                <a:cubicBezTo>
                  <a:pt x="338" y="140"/>
                  <a:pt x="328" y="136"/>
                  <a:pt x="320" y="128"/>
                </a:cubicBezTo>
                <a:cubicBezTo>
                  <a:pt x="320" y="171"/>
                  <a:pt x="320" y="171"/>
                  <a:pt x="320" y="171"/>
                </a:cubicBezTo>
                <a:cubicBezTo>
                  <a:pt x="320" y="171"/>
                  <a:pt x="319" y="171"/>
                  <a:pt x="318" y="171"/>
                </a:cubicBezTo>
                <a:cubicBezTo>
                  <a:pt x="277" y="171"/>
                  <a:pt x="243" y="186"/>
                  <a:pt x="214" y="214"/>
                </a:cubicBezTo>
                <a:cubicBezTo>
                  <a:pt x="186" y="242"/>
                  <a:pt x="172" y="277"/>
                  <a:pt x="172" y="317"/>
                </a:cubicBez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9" name="Freeform 129"/>
          <p:cNvSpPr/>
          <p:nvPr/>
        </p:nvSpPr>
        <p:spPr bwMode="auto">
          <a:xfrm>
            <a:off x="1465633" y="2448927"/>
            <a:ext cx="436849" cy="534327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6" y="58"/>
              </a:cxn>
              <a:cxn ang="0">
                <a:pos x="36" y="65"/>
              </a:cxn>
              <a:cxn ang="0">
                <a:pos x="34" y="68"/>
              </a:cxn>
              <a:cxn ang="0">
                <a:pos x="22" y="68"/>
              </a:cxn>
              <a:cxn ang="0">
                <a:pos x="20" y="65"/>
              </a:cxn>
              <a:cxn ang="0">
                <a:pos x="20" y="58"/>
              </a:cxn>
              <a:cxn ang="0">
                <a:pos x="2" y="58"/>
              </a:cxn>
              <a:cxn ang="0">
                <a:pos x="0" y="56"/>
              </a:cxn>
              <a:cxn ang="0">
                <a:pos x="1" y="54"/>
              </a:cxn>
              <a:cxn ang="0">
                <a:pos x="16" y="39"/>
              </a:cxn>
              <a:cxn ang="0">
                <a:pos x="7" y="39"/>
              </a:cxn>
              <a:cxn ang="0">
                <a:pos x="5" y="36"/>
              </a:cxn>
              <a:cxn ang="0">
                <a:pos x="6" y="34"/>
              </a:cxn>
              <a:cxn ang="0">
                <a:pos x="21" y="19"/>
              </a:cxn>
              <a:cxn ang="0">
                <a:pos x="13" y="19"/>
              </a:cxn>
              <a:cxn ang="0">
                <a:pos x="11" y="17"/>
              </a:cxn>
              <a:cxn ang="0">
                <a:pos x="12" y="15"/>
              </a:cxn>
              <a:cxn ang="0">
                <a:pos x="26" y="0"/>
              </a:cxn>
              <a:cxn ang="0">
                <a:pos x="28" y="0"/>
              </a:cxn>
              <a:cxn ang="0">
                <a:pos x="30" y="0"/>
              </a:cxn>
              <a:cxn ang="0">
                <a:pos x="44" y="15"/>
              </a:cxn>
              <a:cxn ang="0">
                <a:pos x="45" y="17"/>
              </a:cxn>
              <a:cxn ang="0">
                <a:pos x="42" y="19"/>
              </a:cxn>
              <a:cxn ang="0">
                <a:pos x="35" y="19"/>
              </a:cxn>
              <a:cxn ang="0">
                <a:pos x="50" y="34"/>
              </a:cxn>
              <a:cxn ang="0">
                <a:pos x="51" y="36"/>
              </a:cxn>
              <a:cxn ang="0">
                <a:pos x="49" y="39"/>
              </a:cxn>
              <a:cxn ang="0">
                <a:pos x="40" y="39"/>
              </a:cxn>
              <a:cxn ang="0">
                <a:pos x="55" y="54"/>
              </a:cxn>
              <a:cxn ang="0">
                <a:pos x="56" y="56"/>
              </a:cxn>
              <a:cxn ang="0">
                <a:pos x="53" y="58"/>
              </a:cxn>
            </a:cxnLst>
            <a:rect l="0" t="0" r="r" b="b"/>
            <a:pathLst>
              <a:path w="56" h="68">
                <a:moveTo>
                  <a:pt x="53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60"/>
                  <a:pt x="36" y="63"/>
                  <a:pt x="36" y="65"/>
                </a:cubicBezTo>
                <a:cubicBezTo>
                  <a:pt x="36" y="67"/>
                  <a:pt x="35" y="68"/>
                  <a:pt x="34" y="68"/>
                </a:cubicBezTo>
                <a:cubicBezTo>
                  <a:pt x="22" y="68"/>
                  <a:pt x="22" y="68"/>
                  <a:pt x="22" y="68"/>
                </a:cubicBezTo>
                <a:cubicBezTo>
                  <a:pt x="21" y="68"/>
                  <a:pt x="20" y="67"/>
                  <a:pt x="20" y="65"/>
                </a:cubicBezTo>
                <a:cubicBezTo>
                  <a:pt x="20" y="63"/>
                  <a:pt x="20" y="60"/>
                  <a:pt x="20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6"/>
                </a:cubicBezTo>
                <a:cubicBezTo>
                  <a:pt x="0" y="55"/>
                  <a:pt x="0" y="54"/>
                  <a:pt x="1" y="54"/>
                </a:cubicBezTo>
                <a:cubicBezTo>
                  <a:pt x="16" y="39"/>
                  <a:pt x="16" y="39"/>
                  <a:pt x="16" y="39"/>
                </a:cubicBezTo>
                <a:cubicBezTo>
                  <a:pt x="7" y="39"/>
                  <a:pt x="7" y="39"/>
                  <a:pt x="7" y="39"/>
                </a:cubicBezTo>
                <a:cubicBezTo>
                  <a:pt x="6" y="39"/>
                  <a:pt x="5" y="37"/>
                  <a:pt x="5" y="36"/>
                </a:cubicBezTo>
                <a:cubicBezTo>
                  <a:pt x="5" y="35"/>
                  <a:pt x="5" y="35"/>
                  <a:pt x="6" y="34"/>
                </a:cubicBezTo>
                <a:cubicBezTo>
                  <a:pt x="21" y="19"/>
                  <a:pt x="21" y="19"/>
                  <a:pt x="2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19"/>
                  <a:pt x="11" y="18"/>
                  <a:pt x="11" y="17"/>
                </a:cubicBezTo>
                <a:cubicBezTo>
                  <a:pt x="11" y="16"/>
                  <a:pt x="11" y="15"/>
                  <a:pt x="12" y="15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7" y="0"/>
                  <a:pt x="28" y="0"/>
                </a:cubicBezTo>
                <a:cubicBezTo>
                  <a:pt x="29" y="0"/>
                  <a:pt x="29" y="0"/>
                  <a:pt x="30" y="0"/>
                </a:cubicBez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6"/>
                  <a:pt x="45" y="17"/>
                </a:cubicBezTo>
                <a:cubicBezTo>
                  <a:pt x="45" y="18"/>
                  <a:pt x="44" y="19"/>
                  <a:pt x="42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5"/>
                  <a:pt x="51" y="35"/>
                  <a:pt x="51" y="36"/>
                </a:cubicBezTo>
                <a:cubicBezTo>
                  <a:pt x="51" y="37"/>
                  <a:pt x="50" y="39"/>
                  <a:pt x="49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5"/>
                  <a:pt x="56" y="56"/>
                </a:cubicBezTo>
                <a:cubicBezTo>
                  <a:pt x="56" y="57"/>
                  <a:pt x="55" y="58"/>
                  <a:pt x="53" y="5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0" name="Freeform 182"/>
          <p:cNvSpPr>
            <a:spLocks noEditPoints="1"/>
          </p:cNvSpPr>
          <p:nvPr/>
        </p:nvSpPr>
        <p:spPr bwMode="auto">
          <a:xfrm>
            <a:off x="1175456" y="3908304"/>
            <a:ext cx="597413" cy="558165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1" name="Freeform 211"/>
          <p:cNvSpPr>
            <a:spLocks noEditPoints="1"/>
          </p:cNvSpPr>
          <p:nvPr/>
        </p:nvSpPr>
        <p:spPr bwMode="auto">
          <a:xfrm>
            <a:off x="3897521" y="3006097"/>
            <a:ext cx="522304" cy="518160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51" y="58"/>
              </a:cxn>
              <a:cxn ang="0">
                <a:pos x="7" y="58"/>
              </a:cxn>
              <a:cxn ang="0">
                <a:pos x="0" y="50"/>
              </a:cxn>
              <a:cxn ang="0">
                <a:pos x="0" y="7"/>
              </a:cxn>
              <a:cxn ang="0">
                <a:pos x="7" y="0"/>
              </a:cxn>
              <a:cxn ang="0">
                <a:pos x="51" y="0"/>
              </a:cxn>
              <a:cxn ang="0">
                <a:pos x="58" y="7"/>
              </a:cxn>
              <a:cxn ang="0">
                <a:pos x="58" y="50"/>
              </a:cxn>
              <a:cxn ang="0">
                <a:pos x="51" y="24"/>
              </a:cxn>
              <a:cxn ang="0">
                <a:pos x="46" y="24"/>
              </a:cxn>
              <a:cxn ang="0">
                <a:pos x="47" y="29"/>
              </a:cxn>
              <a:cxn ang="0">
                <a:pos x="29" y="47"/>
              </a:cxn>
              <a:cxn ang="0">
                <a:pos x="11" y="29"/>
              </a:cxn>
              <a:cxn ang="0">
                <a:pos x="12" y="24"/>
              </a:cxn>
              <a:cxn ang="0">
                <a:pos x="6" y="24"/>
              </a:cxn>
              <a:cxn ang="0">
                <a:pos x="6" y="49"/>
              </a:cxn>
              <a:cxn ang="0">
                <a:pos x="9" y="51"/>
              </a:cxn>
              <a:cxn ang="0">
                <a:pos x="49" y="51"/>
              </a:cxn>
              <a:cxn ang="0">
                <a:pos x="51" y="49"/>
              </a:cxn>
              <a:cxn ang="0">
                <a:pos x="51" y="24"/>
              </a:cxn>
              <a:cxn ang="0">
                <a:pos x="29" y="17"/>
              </a:cxn>
              <a:cxn ang="0">
                <a:pos x="17" y="29"/>
              </a:cxn>
              <a:cxn ang="0">
                <a:pos x="29" y="40"/>
              </a:cxn>
              <a:cxn ang="0">
                <a:pos x="41" y="29"/>
              </a:cxn>
              <a:cxn ang="0">
                <a:pos x="29" y="17"/>
              </a:cxn>
              <a:cxn ang="0">
                <a:pos x="51" y="9"/>
              </a:cxn>
              <a:cxn ang="0">
                <a:pos x="49" y="6"/>
              </a:cxn>
              <a:cxn ang="0">
                <a:pos x="42" y="6"/>
              </a:cxn>
              <a:cxn ang="0">
                <a:pos x="40" y="9"/>
              </a:cxn>
              <a:cxn ang="0">
                <a:pos x="40" y="15"/>
              </a:cxn>
              <a:cxn ang="0">
                <a:pos x="42" y="18"/>
              </a:cxn>
              <a:cxn ang="0">
                <a:pos x="49" y="18"/>
              </a:cxn>
              <a:cxn ang="0">
                <a:pos x="51" y="15"/>
              </a:cxn>
              <a:cxn ang="0">
                <a:pos x="51" y="9"/>
              </a:cxn>
            </a:cxnLst>
            <a:rect l="0" t="0" r="r" b="b"/>
            <a:pathLst>
              <a:path w="58" h="58">
                <a:moveTo>
                  <a:pt x="58" y="50"/>
                </a:moveTo>
                <a:cubicBezTo>
                  <a:pt x="58" y="54"/>
                  <a:pt x="55" y="58"/>
                  <a:pt x="51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4"/>
                  <a:pt x="0" y="5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5" y="0"/>
                  <a:pt x="58" y="3"/>
                  <a:pt x="58" y="7"/>
                </a:cubicBezTo>
                <a:lnTo>
                  <a:pt x="58" y="50"/>
                </a:lnTo>
                <a:close/>
                <a:moveTo>
                  <a:pt x="51" y="24"/>
                </a:moveTo>
                <a:cubicBezTo>
                  <a:pt x="46" y="24"/>
                  <a:pt x="46" y="24"/>
                  <a:pt x="46" y="24"/>
                </a:cubicBezTo>
                <a:cubicBezTo>
                  <a:pt x="47" y="26"/>
                  <a:pt x="47" y="27"/>
                  <a:pt x="47" y="29"/>
                </a:cubicBezTo>
                <a:cubicBezTo>
                  <a:pt x="47" y="39"/>
                  <a:pt x="39" y="47"/>
                  <a:pt x="29" y="47"/>
                </a:cubicBezTo>
                <a:cubicBezTo>
                  <a:pt x="19" y="47"/>
                  <a:pt x="11" y="39"/>
                  <a:pt x="11" y="29"/>
                </a:cubicBezTo>
                <a:cubicBezTo>
                  <a:pt x="11" y="27"/>
                  <a:pt x="11" y="26"/>
                  <a:pt x="12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50"/>
                  <a:pt x="7" y="51"/>
                  <a:pt x="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lnTo>
                  <a:pt x="51" y="24"/>
                </a:lnTo>
                <a:close/>
                <a:moveTo>
                  <a:pt x="29" y="17"/>
                </a:moveTo>
                <a:cubicBezTo>
                  <a:pt x="23" y="17"/>
                  <a:pt x="17" y="22"/>
                  <a:pt x="17" y="29"/>
                </a:cubicBezTo>
                <a:cubicBezTo>
                  <a:pt x="17" y="35"/>
                  <a:pt x="23" y="40"/>
                  <a:pt x="29" y="40"/>
                </a:cubicBezTo>
                <a:cubicBezTo>
                  <a:pt x="35" y="40"/>
                  <a:pt x="41" y="35"/>
                  <a:pt x="41" y="29"/>
                </a:cubicBezTo>
                <a:cubicBezTo>
                  <a:pt x="41" y="22"/>
                  <a:pt x="35" y="17"/>
                  <a:pt x="29" y="17"/>
                </a:cubicBezTo>
                <a:close/>
                <a:moveTo>
                  <a:pt x="51" y="9"/>
                </a:moveTo>
                <a:cubicBezTo>
                  <a:pt x="51" y="7"/>
                  <a:pt x="50" y="6"/>
                  <a:pt x="49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1" y="6"/>
                  <a:pt x="40" y="7"/>
                  <a:pt x="40" y="9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6"/>
                  <a:pt x="41" y="18"/>
                  <a:pt x="42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8"/>
                  <a:pt x="51" y="16"/>
                  <a:pt x="51" y="15"/>
                </a:cubicBezTo>
                <a:lnTo>
                  <a:pt x="51" y="9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2" name="Freeform 135"/>
          <p:cNvSpPr>
            <a:spLocks noEditPoints="1"/>
          </p:cNvSpPr>
          <p:nvPr/>
        </p:nvSpPr>
        <p:spPr bwMode="auto">
          <a:xfrm>
            <a:off x="3396239" y="4566526"/>
            <a:ext cx="527292" cy="49391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3" name="Freeform 239"/>
          <p:cNvSpPr>
            <a:spLocks noEditPoints="1"/>
          </p:cNvSpPr>
          <p:nvPr/>
        </p:nvSpPr>
        <p:spPr bwMode="auto">
          <a:xfrm>
            <a:off x="2419734" y="3397372"/>
            <a:ext cx="649687" cy="639456"/>
          </a:xfrm>
          <a:custGeom>
            <a:avLst/>
            <a:gdLst/>
            <a:ahLst/>
            <a:cxnLst>
              <a:cxn ang="0">
                <a:pos x="58" y="35"/>
              </a:cxn>
              <a:cxn ang="0">
                <a:pos x="29" y="58"/>
              </a:cxn>
              <a:cxn ang="0">
                <a:pos x="9" y="50"/>
              </a:cxn>
              <a:cxn ang="0">
                <a:pos x="5" y="55"/>
              </a:cxn>
              <a:cxn ang="0">
                <a:pos x="3" y="55"/>
              </a:cxn>
              <a:cxn ang="0">
                <a:pos x="0" y="53"/>
              </a:cxn>
              <a:cxn ang="0">
                <a:pos x="0" y="36"/>
              </a:cxn>
              <a:cxn ang="0">
                <a:pos x="3" y="34"/>
              </a:cxn>
              <a:cxn ang="0">
                <a:pos x="20" y="34"/>
              </a:cxn>
              <a:cxn ang="0">
                <a:pos x="22" y="36"/>
              </a:cxn>
              <a:cxn ang="0">
                <a:pos x="22" y="38"/>
              </a:cxn>
              <a:cxn ang="0">
                <a:pos x="16" y="43"/>
              </a:cxn>
              <a:cxn ang="0">
                <a:pos x="30" y="48"/>
              </a:cxn>
              <a:cxn ang="0">
                <a:pos x="46" y="39"/>
              </a:cxn>
              <a:cxn ang="0">
                <a:pos x="48" y="34"/>
              </a:cxn>
              <a:cxn ang="0">
                <a:pos x="49" y="34"/>
              </a:cxn>
              <a:cxn ang="0">
                <a:pos x="57" y="34"/>
              </a:cxn>
              <a:cxn ang="0">
                <a:pos x="58" y="35"/>
              </a:cxn>
              <a:cxn ang="0">
                <a:pos x="58" y="35"/>
              </a:cxn>
              <a:cxn ang="0">
                <a:pos x="59" y="21"/>
              </a:cxn>
              <a:cxn ang="0">
                <a:pos x="56" y="24"/>
              </a:cxn>
              <a:cxn ang="0">
                <a:pos x="39" y="24"/>
              </a:cxn>
              <a:cxn ang="0">
                <a:pos x="37" y="21"/>
              </a:cxn>
              <a:cxn ang="0">
                <a:pos x="38" y="20"/>
              </a:cxn>
              <a:cxn ang="0">
                <a:pos x="43" y="14"/>
              </a:cxn>
              <a:cxn ang="0">
                <a:pos x="30" y="9"/>
              </a:cxn>
              <a:cxn ang="0">
                <a:pos x="13" y="19"/>
              </a:cxn>
              <a:cxn ang="0">
                <a:pos x="11" y="23"/>
              </a:cxn>
              <a:cxn ang="0">
                <a:pos x="10" y="24"/>
              </a:cxn>
              <a:cxn ang="0">
                <a:pos x="2" y="24"/>
              </a:cxn>
              <a:cxn ang="0">
                <a:pos x="1" y="23"/>
              </a:cxn>
              <a:cxn ang="0">
                <a:pos x="1" y="22"/>
              </a:cxn>
              <a:cxn ang="0">
                <a:pos x="30" y="0"/>
              </a:cxn>
              <a:cxn ang="0">
                <a:pos x="50" y="8"/>
              </a:cxn>
              <a:cxn ang="0">
                <a:pos x="55" y="3"/>
              </a:cxn>
              <a:cxn ang="0">
                <a:pos x="56" y="2"/>
              </a:cxn>
              <a:cxn ang="0">
                <a:pos x="59" y="4"/>
              </a:cxn>
              <a:cxn ang="0">
                <a:pos x="59" y="21"/>
              </a:cxn>
            </a:cxnLst>
            <a:rect l="0" t="0" r="r" b="b"/>
            <a:pathLst>
              <a:path w="59" h="58">
                <a:moveTo>
                  <a:pt x="58" y="35"/>
                </a:moveTo>
                <a:cubicBezTo>
                  <a:pt x="55" y="48"/>
                  <a:pt x="43" y="58"/>
                  <a:pt x="29" y="58"/>
                </a:cubicBezTo>
                <a:cubicBezTo>
                  <a:pt x="22" y="58"/>
                  <a:pt x="15" y="55"/>
                  <a:pt x="9" y="50"/>
                </a:cubicBezTo>
                <a:cubicBezTo>
                  <a:pt x="5" y="55"/>
                  <a:pt x="5" y="55"/>
                  <a:pt x="5" y="55"/>
                </a:cubicBezTo>
                <a:cubicBezTo>
                  <a:pt x="4" y="55"/>
                  <a:pt x="4" y="55"/>
                  <a:pt x="3" y="55"/>
                </a:cubicBezTo>
                <a:cubicBezTo>
                  <a:pt x="2" y="55"/>
                  <a:pt x="0" y="54"/>
                  <a:pt x="0" y="5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2" y="34"/>
                  <a:pt x="3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1" y="34"/>
                  <a:pt x="22" y="35"/>
                  <a:pt x="22" y="36"/>
                </a:cubicBezTo>
                <a:cubicBezTo>
                  <a:pt x="22" y="37"/>
                  <a:pt x="22" y="37"/>
                  <a:pt x="22" y="38"/>
                </a:cubicBezTo>
                <a:cubicBezTo>
                  <a:pt x="16" y="43"/>
                  <a:pt x="16" y="43"/>
                  <a:pt x="16" y="43"/>
                </a:cubicBezTo>
                <a:cubicBezTo>
                  <a:pt x="20" y="46"/>
                  <a:pt x="25" y="48"/>
                  <a:pt x="30" y="48"/>
                </a:cubicBezTo>
                <a:cubicBezTo>
                  <a:pt x="36" y="48"/>
                  <a:pt x="43" y="45"/>
                  <a:pt x="46" y="39"/>
                </a:cubicBezTo>
                <a:cubicBezTo>
                  <a:pt x="47" y="37"/>
                  <a:pt x="48" y="36"/>
                  <a:pt x="48" y="34"/>
                </a:cubicBezTo>
                <a:cubicBezTo>
                  <a:pt x="48" y="34"/>
                  <a:pt x="49" y="34"/>
                  <a:pt x="49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8" y="34"/>
                  <a:pt x="58" y="35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9" y="21"/>
                </a:moveTo>
                <a:cubicBezTo>
                  <a:pt x="59" y="23"/>
                  <a:pt x="58" y="24"/>
                  <a:pt x="56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8" y="24"/>
                  <a:pt x="37" y="23"/>
                  <a:pt x="37" y="21"/>
                </a:cubicBezTo>
                <a:cubicBezTo>
                  <a:pt x="37" y="21"/>
                  <a:pt x="37" y="20"/>
                  <a:pt x="38" y="20"/>
                </a:cubicBezTo>
                <a:cubicBezTo>
                  <a:pt x="43" y="14"/>
                  <a:pt x="43" y="14"/>
                  <a:pt x="43" y="14"/>
                </a:cubicBezTo>
                <a:cubicBezTo>
                  <a:pt x="39" y="11"/>
                  <a:pt x="34" y="9"/>
                  <a:pt x="30" y="9"/>
                </a:cubicBezTo>
                <a:cubicBezTo>
                  <a:pt x="23" y="9"/>
                  <a:pt x="17" y="13"/>
                  <a:pt x="13" y="19"/>
                </a:cubicBezTo>
                <a:cubicBezTo>
                  <a:pt x="12" y="20"/>
                  <a:pt x="12" y="21"/>
                  <a:pt x="11" y="23"/>
                </a:cubicBezTo>
                <a:cubicBezTo>
                  <a:pt x="11" y="24"/>
                  <a:pt x="10" y="24"/>
                  <a:pt x="10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1" y="23"/>
                  <a:pt x="1" y="23"/>
                </a:cubicBezTo>
                <a:cubicBezTo>
                  <a:pt x="1" y="23"/>
                  <a:pt x="1" y="22"/>
                  <a:pt x="1" y="22"/>
                </a:cubicBezTo>
                <a:cubicBezTo>
                  <a:pt x="4" y="9"/>
                  <a:pt x="16" y="0"/>
                  <a:pt x="30" y="0"/>
                </a:cubicBezTo>
                <a:cubicBezTo>
                  <a:pt x="37" y="0"/>
                  <a:pt x="44" y="3"/>
                  <a:pt x="50" y="8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2"/>
                  <a:pt x="56" y="2"/>
                  <a:pt x="56" y="2"/>
                </a:cubicBezTo>
                <a:cubicBezTo>
                  <a:pt x="58" y="2"/>
                  <a:pt x="59" y="3"/>
                  <a:pt x="59" y="4"/>
                </a:cubicBezTo>
                <a:lnTo>
                  <a:pt x="59" y="21"/>
                </a:lnTo>
                <a:close/>
              </a:path>
            </a:pathLst>
          </a:custGeom>
          <a:solidFill>
            <a:srgbClr val="7F7A6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4" name="TextBox 34"/>
          <p:cNvSpPr txBox="1"/>
          <p:nvPr/>
        </p:nvSpPr>
        <p:spPr>
          <a:xfrm>
            <a:off x="5939155" y="1649730"/>
            <a:ext cx="5610225" cy="1356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375410">
              <a:lnSpc>
                <a:spcPct val="130000"/>
              </a:lnSpc>
            </a:pPr>
            <a:r>
              <a:rPr lang="zh-CN" altLang="en-US" sz="2800" dirty="0"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rPr>
              <a:t>认真学习专业，夯实基础。作为队长带队参加挑战杯与新媒体创业大赛，尝试科研实践</a:t>
            </a:r>
          </a:p>
        </p:txBody>
      </p:sp>
      <p:grpSp>
        <p:nvGrpSpPr>
          <p:cNvPr id="119" name="Group 134"/>
          <p:cNvGrpSpPr/>
          <p:nvPr/>
        </p:nvGrpSpPr>
        <p:grpSpPr>
          <a:xfrm>
            <a:off x="5103138" y="1680807"/>
            <a:ext cx="864665" cy="865389"/>
            <a:chOff x="3287425" y="1417883"/>
            <a:chExt cx="648499" cy="649042"/>
          </a:xfrm>
        </p:grpSpPr>
        <p:sp>
          <p:nvSpPr>
            <p:cNvPr id="1048795" name="Oval 36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rgbClr val="7F7A63">
                <a:alpha val="5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300" b="1" dirty="0">
                <a:solidFill>
                  <a:srgbClr val="FFFFFF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8796" name="Oval 37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rgbClr val="7F7A6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r>
                <a:rPr lang="en-US" sz="2000" b="1">
                  <a:solidFill>
                    <a:srgbClr val="FFFFFF"/>
                  </a:solidFill>
                  <a:latin typeface="微软雅黑" panose="020B0503020204020204" charset="-122"/>
                  <a:cs typeface="Arial" panose="020B0604020202020204" pitchFamily="34" charset="0"/>
                  <a:sym typeface="+mn-lt"/>
                </a:rPr>
                <a:t>01</a:t>
              </a:r>
              <a:endParaRPr lang="en-US" sz="300" b="1" dirty="0">
                <a:solidFill>
                  <a:srgbClr val="FFFFFF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20" name="Group 129"/>
          <p:cNvGrpSpPr/>
          <p:nvPr/>
        </p:nvGrpSpPr>
        <p:grpSpPr>
          <a:xfrm>
            <a:off x="5103138" y="3754779"/>
            <a:ext cx="864665" cy="865389"/>
            <a:chOff x="2779491" y="2517212"/>
            <a:chExt cx="648499" cy="649042"/>
          </a:xfrm>
        </p:grpSpPr>
        <p:sp>
          <p:nvSpPr>
            <p:cNvPr id="1048797" name="Oval 39"/>
            <p:cNvSpPr>
              <a:spLocks noChangeAspect="1"/>
            </p:cNvSpPr>
            <p:nvPr/>
          </p:nvSpPr>
          <p:spPr>
            <a:xfrm>
              <a:off x="2779491" y="2517212"/>
              <a:ext cx="648499" cy="649042"/>
            </a:xfrm>
            <a:prstGeom prst="ellipse">
              <a:avLst/>
            </a:prstGeom>
            <a:solidFill>
              <a:srgbClr val="7F7A63">
                <a:alpha val="5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300" b="1" dirty="0">
                <a:solidFill>
                  <a:srgbClr val="FFFFFF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8798" name="Oval 40"/>
            <p:cNvSpPr>
              <a:spLocks noChangeAspect="1"/>
            </p:cNvSpPr>
            <p:nvPr/>
          </p:nvSpPr>
          <p:spPr>
            <a:xfrm>
              <a:off x="2854318" y="2592102"/>
              <a:ext cx="498845" cy="499263"/>
            </a:xfrm>
            <a:prstGeom prst="ellipse">
              <a:avLst/>
            </a:prstGeom>
            <a:solidFill>
              <a:srgbClr val="7F7A6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r>
                <a:rPr lang="en-US" sz="2000" b="1">
                  <a:solidFill>
                    <a:srgbClr val="FFFFFF"/>
                  </a:solidFill>
                  <a:latin typeface="微软雅黑" panose="020B0503020204020204" charset="-122"/>
                  <a:cs typeface="Arial" panose="020B0604020202020204" pitchFamily="34" charset="0"/>
                  <a:sym typeface="+mn-lt"/>
                </a:rPr>
                <a:t>02</a:t>
              </a:r>
              <a:endParaRPr lang="en-US" sz="2000" b="1" dirty="0">
                <a:solidFill>
                  <a:srgbClr val="FFFFFF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1048803" name="TextBox 47"/>
          <p:cNvSpPr txBox="1"/>
          <p:nvPr/>
        </p:nvSpPr>
        <p:spPr>
          <a:xfrm>
            <a:off x="5939155" y="3908425"/>
            <a:ext cx="5610225" cy="15601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375410">
              <a:lnSpc>
                <a:spcPct val="130000"/>
              </a:lnSpc>
            </a:pPr>
            <a:r>
              <a:rPr lang="en-US" sz="2800" dirty="0"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rPr>
              <a:t>参与学生工作，提升技能。担任党委学生工作部助管、校团委组织部干事、班长等职务，主持院迎新晚会，参与宣传工作。</a:t>
            </a:r>
          </a:p>
        </p:txBody>
      </p:sp>
      <p:grpSp>
        <p:nvGrpSpPr>
          <p:cNvPr id="123" name="组合 28"/>
          <p:cNvGrpSpPr/>
          <p:nvPr/>
        </p:nvGrpSpPr>
        <p:grpSpPr>
          <a:xfrm>
            <a:off x="623888" y="454345"/>
            <a:ext cx="10653705" cy="748980"/>
            <a:chOff x="623888" y="454345"/>
            <a:chExt cx="10653705" cy="748980"/>
          </a:xfrm>
        </p:grpSpPr>
        <p:sp>
          <p:nvSpPr>
            <p:cNvPr id="1048806" name="TextBox 23"/>
            <p:cNvSpPr txBox="1"/>
            <p:nvPr/>
          </p:nvSpPr>
          <p:spPr>
            <a:xfrm>
              <a:off x="623888" y="454345"/>
              <a:ext cx="10653705" cy="6153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7F7A63"/>
                  </a:solidFill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前期积累</a:t>
              </a:r>
            </a:p>
          </p:txBody>
        </p:sp>
        <p:grpSp>
          <p:nvGrpSpPr>
            <p:cNvPr id="124" name="Group 55"/>
            <p:cNvGrpSpPr/>
            <p:nvPr/>
          </p:nvGrpSpPr>
          <p:grpSpPr>
            <a:xfrm>
              <a:off x="675898" y="1130300"/>
              <a:ext cx="362272" cy="73025"/>
              <a:chOff x="7340600" y="4686300"/>
              <a:chExt cx="504030" cy="101600"/>
            </a:xfrm>
            <a:solidFill>
              <a:srgbClr val="002060"/>
            </a:solidFill>
          </p:grpSpPr>
          <p:sp>
            <p:nvSpPr>
              <p:cNvPr id="1048807" name="Oval 52"/>
              <p:cNvSpPr/>
              <p:nvPr/>
            </p:nvSpPr>
            <p:spPr>
              <a:xfrm>
                <a:off x="734060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808" name="Oval 53"/>
              <p:cNvSpPr/>
              <p:nvPr/>
            </p:nvSpPr>
            <p:spPr>
              <a:xfrm>
                <a:off x="7541815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809" name="Oval 54"/>
              <p:cNvSpPr/>
              <p:nvPr/>
            </p:nvSpPr>
            <p:spPr>
              <a:xfrm>
                <a:off x="774303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48"/>
          <p:cNvGrpSpPr/>
          <p:nvPr/>
        </p:nvGrpSpPr>
        <p:grpSpPr>
          <a:xfrm>
            <a:off x="8450580" y="1428115"/>
            <a:ext cx="3104515" cy="3709670"/>
            <a:chOff x="1208671" y="1659213"/>
            <a:chExt cx="2151201" cy="2614869"/>
          </a:xfrm>
          <a:solidFill>
            <a:srgbClr val="7F7A63"/>
          </a:solidFill>
        </p:grpSpPr>
        <p:sp>
          <p:nvSpPr>
            <p:cNvPr id="1048716" name="Oval 49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8717" name="Isosceles Triangle 50"/>
            <p:cNvSpPr/>
            <p:nvPr/>
          </p:nvSpPr>
          <p:spPr>
            <a:xfrm rot="10800000">
              <a:off x="2007871" y="3719631"/>
              <a:ext cx="552799" cy="5544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Group 34"/>
          <p:cNvGrpSpPr/>
          <p:nvPr/>
        </p:nvGrpSpPr>
        <p:grpSpPr>
          <a:xfrm>
            <a:off x="3423920" y="1428115"/>
            <a:ext cx="3066415" cy="3633470"/>
            <a:chOff x="1208671" y="1659213"/>
            <a:chExt cx="2151201" cy="2557262"/>
          </a:xfrm>
          <a:solidFill>
            <a:srgbClr val="7F7A63"/>
          </a:solidFill>
        </p:grpSpPr>
        <p:sp>
          <p:nvSpPr>
            <p:cNvPr id="1048708" name="Oval 35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8709" name="Isosceles Triangle 40"/>
            <p:cNvSpPr/>
            <p:nvPr/>
          </p:nvSpPr>
          <p:spPr>
            <a:xfrm rot="10800000">
              <a:off x="2007871" y="3662024"/>
              <a:ext cx="552799" cy="5544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Group 43"/>
          <p:cNvGrpSpPr/>
          <p:nvPr/>
        </p:nvGrpSpPr>
        <p:grpSpPr>
          <a:xfrm>
            <a:off x="5916295" y="1428115"/>
            <a:ext cx="3148330" cy="3633470"/>
            <a:chOff x="1208671" y="1659213"/>
            <a:chExt cx="2151201" cy="2557262"/>
          </a:xfrm>
          <a:solidFill>
            <a:srgbClr val="7F7A63"/>
          </a:solidFill>
        </p:grpSpPr>
        <p:sp>
          <p:nvSpPr>
            <p:cNvPr id="1048712" name="Oval 44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8713" name="Isosceles Triangle 45"/>
            <p:cNvSpPr/>
            <p:nvPr/>
          </p:nvSpPr>
          <p:spPr>
            <a:xfrm rot="10800000">
              <a:off x="2007871" y="3662024"/>
              <a:ext cx="552799" cy="5544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4" name="Group 33"/>
          <p:cNvGrpSpPr/>
          <p:nvPr/>
        </p:nvGrpSpPr>
        <p:grpSpPr>
          <a:xfrm>
            <a:off x="897255" y="1428115"/>
            <a:ext cx="3100705" cy="3710305"/>
            <a:chOff x="1208671" y="1659213"/>
            <a:chExt cx="2151201" cy="2614869"/>
          </a:xfrm>
          <a:solidFill>
            <a:srgbClr val="7F7A63"/>
          </a:solidFill>
        </p:grpSpPr>
        <p:sp>
          <p:nvSpPr>
            <p:cNvPr id="1048704" name="Oval 24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7F7A63"/>
                </a:solidFill>
                <a:cs typeface="+mn-ea"/>
                <a:sym typeface="+mn-lt"/>
              </a:endParaRPr>
            </a:p>
          </p:txBody>
        </p:sp>
        <p:sp>
          <p:nvSpPr>
            <p:cNvPr id="1048705" name="Isosceles Triangle 31"/>
            <p:cNvSpPr/>
            <p:nvPr/>
          </p:nvSpPr>
          <p:spPr>
            <a:xfrm rot="10800000">
              <a:off x="2007871" y="3719631"/>
              <a:ext cx="552799" cy="554451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dirty="0">
                <a:solidFill>
                  <a:srgbClr val="7F7A6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Group 56"/>
          <p:cNvGrpSpPr/>
          <p:nvPr/>
        </p:nvGrpSpPr>
        <p:grpSpPr>
          <a:xfrm>
            <a:off x="1187453" y="2114144"/>
            <a:ext cx="2486660" cy="1929764"/>
            <a:chOff x="491833" y="1363501"/>
            <a:chExt cx="1660459" cy="1447326"/>
          </a:xfrm>
        </p:grpSpPr>
        <p:sp>
          <p:nvSpPr>
            <p:cNvPr id="1048706" name="TextBox 54"/>
            <p:cNvSpPr txBox="1"/>
            <p:nvPr/>
          </p:nvSpPr>
          <p:spPr>
            <a:xfrm>
              <a:off x="491833" y="1611151"/>
              <a:ext cx="1660459" cy="11996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    </a:t>
              </a:r>
              <a:r>
                <a:rPr 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始终把学习放在第一位，保持高绩点，力争在大一通过英语四六级。积极参加学生活动，向优秀学长学姐学习。</a:t>
              </a:r>
            </a:p>
          </p:txBody>
        </p:sp>
        <p:sp>
          <p:nvSpPr>
            <p:cNvPr id="1048707" name="Rectangle 55"/>
            <p:cNvSpPr/>
            <p:nvPr/>
          </p:nvSpPr>
          <p:spPr>
            <a:xfrm>
              <a:off x="997954" y="1363501"/>
              <a:ext cx="613980" cy="53911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1375410">
                <a:lnSpc>
                  <a:spcPct val="130000"/>
                </a:lnSpc>
              </a:pPr>
              <a:r>
                <a:rPr lang="zh-CN" altLang="en-US" b="1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扎实基础</a:t>
              </a:r>
            </a:p>
            <a:p>
              <a:pPr algn="ctr" defTabSz="1375410">
                <a:lnSpc>
                  <a:spcPct val="130000"/>
                </a:lnSpc>
              </a:pPr>
              <a:endParaRPr lang="en-US" b="1" dirty="0">
                <a:solidFill>
                  <a:srgbClr val="FFFFFF"/>
                </a:solidFill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97" name="Group 56"/>
          <p:cNvGrpSpPr/>
          <p:nvPr/>
        </p:nvGrpSpPr>
        <p:grpSpPr>
          <a:xfrm>
            <a:off x="3711566" y="2113923"/>
            <a:ext cx="2421890" cy="1930400"/>
            <a:chOff x="537203" y="1026792"/>
            <a:chExt cx="1617209" cy="1447803"/>
          </a:xfrm>
        </p:grpSpPr>
        <p:sp>
          <p:nvSpPr>
            <p:cNvPr id="1048711" name="Rectangle 27"/>
            <p:cNvSpPr/>
            <p:nvPr/>
          </p:nvSpPr>
          <p:spPr>
            <a:xfrm>
              <a:off x="1009403" y="1026792"/>
              <a:ext cx="613980" cy="26955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lvl="0" algn="ctr" defTabSz="1375410">
                <a:lnSpc>
                  <a:spcPct val="130000"/>
                </a:lnSpc>
              </a:pPr>
              <a:r>
                <a:rPr lang="zh-CN" altLang="en-US" b="1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提升能力</a:t>
              </a:r>
            </a:p>
          </p:txBody>
        </p:sp>
        <p:sp>
          <p:nvSpPr>
            <p:cNvPr id="1048710" name="TextBox 26"/>
            <p:cNvSpPr txBox="1"/>
            <p:nvPr/>
          </p:nvSpPr>
          <p:spPr>
            <a:xfrm>
              <a:off x="537203" y="1274919"/>
              <a:ext cx="1617209" cy="11996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    </a:t>
              </a:r>
              <a:r>
                <a:rPr 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扎根专业领域，</a:t>
              </a:r>
              <a:r>
                <a:rPr lang="zh-CN" alt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考取相关证书</a:t>
              </a:r>
              <a:r>
                <a:rPr 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积极参加学科竞赛，认真对待实践课程和课题项目，参加专业相关</a:t>
              </a:r>
              <a:r>
                <a:rPr lang="zh-CN" alt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实践活动</a:t>
              </a:r>
              <a:r>
                <a:rPr 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。</a:t>
              </a:r>
            </a:p>
          </p:txBody>
        </p:sp>
      </p:grpSp>
      <p:grpSp>
        <p:nvGrpSpPr>
          <p:cNvPr id="99" name="Group 56"/>
          <p:cNvGrpSpPr/>
          <p:nvPr/>
        </p:nvGrpSpPr>
        <p:grpSpPr>
          <a:xfrm>
            <a:off x="6147328" y="2160430"/>
            <a:ext cx="2582545" cy="1965324"/>
            <a:chOff x="474873" y="1080608"/>
            <a:chExt cx="1724486" cy="1473996"/>
          </a:xfrm>
        </p:grpSpPr>
        <p:sp>
          <p:nvSpPr>
            <p:cNvPr id="1048714" name="TextBox 29"/>
            <p:cNvSpPr txBox="1"/>
            <p:nvPr/>
          </p:nvSpPr>
          <p:spPr>
            <a:xfrm>
              <a:off x="474873" y="1354928"/>
              <a:ext cx="1724486" cy="11996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     了解目标院校基本情况，提早做好考研保研准备。收集公考信息，做好就业准备。参与企业实习，了解专业相关不同岗位工作。</a:t>
              </a:r>
            </a:p>
          </p:txBody>
        </p:sp>
        <p:sp>
          <p:nvSpPr>
            <p:cNvPr id="1048715" name="Rectangle 30"/>
            <p:cNvSpPr/>
            <p:nvPr/>
          </p:nvSpPr>
          <p:spPr>
            <a:xfrm>
              <a:off x="997955" y="1080608"/>
              <a:ext cx="613980" cy="26955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lvl="0" algn="ctr" defTabSz="1375410">
                <a:lnSpc>
                  <a:spcPct val="130000"/>
                </a:lnSpc>
              </a:pPr>
              <a:r>
                <a:rPr lang="zh-CN" altLang="en-US" b="1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积累经验</a:t>
              </a:r>
              <a:endParaRPr lang="zh-CN" altLang="en-US" b="1" dirty="0">
                <a:solidFill>
                  <a:srgbClr val="FFFFFF"/>
                </a:solidFill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8776970" y="2160270"/>
            <a:ext cx="2500631" cy="1788161"/>
            <a:chOff x="581303" y="1363501"/>
            <a:chExt cx="1669748" cy="741142"/>
          </a:xfrm>
        </p:grpSpPr>
        <p:sp>
          <p:nvSpPr>
            <p:cNvPr id="1048718" name="TextBox 38"/>
            <p:cNvSpPr txBox="1"/>
            <p:nvPr/>
          </p:nvSpPr>
          <p:spPr>
            <a:xfrm>
              <a:off x="581303" y="1498254"/>
              <a:ext cx="1669748" cy="6063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仿宋_GB2312" panose="02010609030101010101" charset="-122"/>
                  <a:sym typeface="+mn-lt"/>
                </a:rPr>
                <a:t>   </a:t>
              </a:r>
              <a:r>
                <a:rPr lang="zh-CN" alt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仿宋_GB2312" panose="02010609030101010101" charset="-122"/>
                  <a:sym typeface="+mn-lt"/>
                </a:rPr>
                <a:t>考研实习两手进行，</a:t>
              </a:r>
              <a:r>
                <a:rPr lang="en-US" sz="1600" dirty="0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仿宋_GB2312" panose="02010609030101010101" charset="-122"/>
                  <a:sym typeface="+mn-lt"/>
                </a:rPr>
                <a:t>积累工作经验。参加企业春招、秋招宣讲会，抓住校招时机争取offer。用心准备毕业论文、答辩。</a:t>
              </a:r>
            </a:p>
          </p:txBody>
        </p:sp>
        <p:sp>
          <p:nvSpPr>
            <p:cNvPr id="1048719" name="Rectangle 39"/>
            <p:cNvSpPr/>
            <p:nvPr/>
          </p:nvSpPr>
          <p:spPr>
            <a:xfrm>
              <a:off x="921365" y="1363501"/>
              <a:ext cx="989661" cy="1489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lvl="0" algn="ctr" defTabSz="1375410">
                <a:lnSpc>
                  <a:spcPct val="130000"/>
                </a:lnSpc>
              </a:pPr>
              <a:r>
                <a:rPr lang="zh-CN" altLang="en-US" b="1">
                  <a:solidFill>
                    <a:srgbClr val="FFFFFF"/>
                  </a:solidFill>
                  <a:latin typeface="仿宋_GB2312" panose="02010609030101010101" charset="-122"/>
                  <a:ea typeface="仿宋_GB2312" panose="02010609030101010101" charset="-122"/>
                  <a:cs typeface="+mn-ea"/>
                  <a:sym typeface="+mn-lt"/>
                </a:rPr>
                <a:t>多手准备</a:t>
              </a:r>
              <a:endParaRPr lang="zh-CN" altLang="en-US" b="1" dirty="0">
                <a:solidFill>
                  <a:srgbClr val="FFFFFF"/>
                </a:solidFill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endParaRPr>
            </a:p>
          </p:txBody>
        </p:sp>
      </p:grpSp>
      <p:sp>
        <p:nvSpPr>
          <p:cNvPr id="1048720" name="Freeform 245"/>
          <p:cNvSpPr/>
          <p:nvPr/>
        </p:nvSpPr>
        <p:spPr bwMode="auto">
          <a:xfrm>
            <a:off x="2094812" y="1527174"/>
            <a:ext cx="586601" cy="58660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721" name="Freeform 55"/>
          <p:cNvSpPr>
            <a:spLocks noEditPoints="1"/>
          </p:cNvSpPr>
          <p:nvPr/>
        </p:nvSpPr>
        <p:spPr bwMode="auto">
          <a:xfrm>
            <a:off x="7168606" y="1610792"/>
            <a:ext cx="537665" cy="40135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722" name="Freeform 105"/>
          <p:cNvSpPr>
            <a:spLocks noEditPoints="1"/>
          </p:cNvSpPr>
          <p:nvPr/>
        </p:nvSpPr>
        <p:spPr bwMode="auto">
          <a:xfrm>
            <a:off x="4702058" y="1610878"/>
            <a:ext cx="510497" cy="503099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 dirty="0">
              <a:solidFill>
                <a:srgbClr val="F09C2A">
                  <a:lumMod val="50000"/>
                </a:srgb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723" name="Freeform 34"/>
          <p:cNvSpPr>
            <a:spLocks noEditPoints="1"/>
          </p:cNvSpPr>
          <p:nvPr/>
        </p:nvSpPr>
        <p:spPr bwMode="auto">
          <a:xfrm>
            <a:off x="9767971" y="1654173"/>
            <a:ext cx="441083" cy="4410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1817589" y="4936361"/>
            <a:ext cx="1027347" cy="1027347"/>
            <a:chOff x="2786183" y="1189182"/>
            <a:chExt cx="921712" cy="921712"/>
          </a:xfrm>
        </p:grpSpPr>
        <p:sp>
          <p:nvSpPr>
            <p:cNvPr id="1048724" name="Oval 33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rgbClr val="7F7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b="1" dirty="0">
                <a:solidFill>
                  <a:srgbClr val="7F7A63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8725" name="Oval 34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r>
                <a:rPr lang="zh-CN" altLang="en-US" sz="2135" b="1" dirty="0">
                  <a:solidFill>
                    <a:srgbClr val="7F7A63"/>
                  </a:solidFill>
                  <a:latin typeface="仿宋_GB2312" panose="02010609030101010101" charset="-122"/>
                  <a:ea typeface="仿宋_GB2312" panose="02010609030101010101" charset="-122"/>
                  <a:cs typeface="Arial" panose="020B0604020202020204" pitchFamily="34" charset="0"/>
                  <a:sym typeface="+mn-lt"/>
                </a:rPr>
                <a:t>大一</a:t>
              </a:r>
            </a:p>
          </p:txBody>
        </p:sp>
      </p:grpSp>
      <p:grpSp>
        <p:nvGrpSpPr>
          <p:cNvPr id="103" name="Group 36"/>
          <p:cNvGrpSpPr/>
          <p:nvPr/>
        </p:nvGrpSpPr>
        <p:grpSpPr>
          <a:xfrm>
            <a:off x="4344243" y="4859552"/>
            <a:ext cx="1027347" cy="1027347"/>
            <a:chOff x="2786183" y="1189182"/>
            <a:chExt cx="921712" cy="921712"/>
          </a:xfrm>
        </p:grpSpPr>
        <p:sp>
          <p:nvSpPr>
            <p:cNvPr id="1048726" name="Oval 41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rgbClr val="7F7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b="1" dirty="0">
                <a:solidFill>
                  <a:srgbClr val="7F7A63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8727" name="Oval 42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r>
                <a:rPr lang="zh-CN" altLang="en-US" sz="2135" b="1" dirty="0">
                  <a:solidFill>
                    <a:srgbClr val="7F7A63"/>
                  </a:solidFill>
                  <a:latin typeface="仿宋_GB2312" panose="02010609030101010101" charset="-122"/>
                  <a:ea typeface="仿宋_GB2312" panose="02010609030101010101" charset="-122"/>
                  <a:cs typeface="Arial" panose="020B0604020202020204" pitchFamily="34" charset="0"/>
                  <a:sym typeface="+mn-lt"/>
                </a:rPr>
                <a:t>大二</a:t>
              </a:r>
            </a:p>
          </p:txBody>
        </p:sp>
      </p:grpSp>
      <p:grpSp>
        <p:nvGrpSpPr>
          <p:cNvPr id="104" name="Group 43"/>
          <p:cNvGrpSpPr/>
          <p:nvPr/>
        </p:nvGrpSpPr>
        <p:grpSpPr>
          <a:xfrm>
            <a:off x="9371227" y="4919143"/>
            <a:ext cx="1027347" cy="1027347"/>
            <a:chOff x="2786183" y="1189182"/>
            <a:chExt cx="921712" cy="921712"/>
          </a:xfrm>
        </p:grpSpPr>
        <p:sp>
          <p:nvSpPr>
            <p:cNvPr id="1048728" name="Oval 46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rgbClr val="7F7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b="1" dirty="0">
                <a:solidFill>
                  <a:srgbClr val="7F7A63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8729" name="Oval 47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r>
                <a:rPr lang="zh-CN" altLang="en-US" sz="2135" b="1" dirty="0">
                  <a:solidFill>
                    <a:srgbClr val="7F7A63"/>
                  </a:solidFill>
                  <a:latin typeface="仿宋_GB2312" panose="02010609030101010101" charset="-122"/>
                  <a:ea typeface="仿宋_GB2312" panose="02010609030101010101" charset="-122"/>
                  <a:cs typeface="Arial" panose="020B0604020202020204" pitchFamily="34" charset="0"/>
                  <a:sym typeface="+mn-lt"/>
                </a:rPr>
                <a:t>大四</a:t>
              </a:r>
            </a:p>
          </p:txBody>
        </p:sp>
      </p:grpSp>
      <p:grpSp>
        <p:nvGrpSpPr>
          <p:cNvPr id="105" name="Group 48"/>
          <p:cNvGrpSpPr/>
          <p:nvPr/>
        </p:nvGrpSpPr>
        <p:grpSpPr>
          <a:xfrm>
            <a:off x="6836519" y="4919143"/>
            <a:ext cx="1027347" cy="1027347"/>
            <a:chOff x="2786183" y="1189182"/>
            <a:chExt cx="921712" cy="921712"/>
          </a:xfrm>
        </p:grpSpPr>
        <p:sp>
          <p:nvSpPr>
            <p:cNvPr id="1048730" name="Oval 52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rgbClr val="7F7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endParaRPr lang="en-US" sz="2665" b="1" dirty="0">
                <a:solidFill>
                  <a:srgbClr val="7F7A63"/>
                </a:solidFill>
                <a:latin typeface="微软雅黑" panose="020B050302020402020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48731" name="Oval 56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5410">
                <a:lnSpc>
                  <a:spcPct val="130000"/>
                </a:lnSpc>
              </a:pPr>
              <a:r>
                <a:rPr lang="zh-CN" altLang="en-US" sz="2135" b="1" dirty="0">
                  <a:solidFill>
                    <a:srgbClr val="7F7A63"/>
                  </a:solidFill>
                  <a:latin typeface="仿宋_GB2312" panose="02010609030101010101" charset="-122"/>
                  <a:ea typeface="仿宋_GB2312" panose="02010609030101010101" charset="-122"/>
                  <a:cs typeface="Arial" panose="020B0604020202020204" pitchFamily="34" charset="0"/>
                  <a:sym typeface="+mn-lt"/>
                </a:rPr>
                <a:t>大三</a:t>
              </a:r>
            </a:p>
          </p:txBody>
        </p:sp>
      </p:grpSp>
      <p:grpSp>
        <p:nvGrpSpPr>
          <p:cNvPr id="106" name="组合 58"/>
          <p:cNvGrpSpPr/>
          <p:nvPr/>
        </p:nvGrpSpPr>
        <p:grpSpPr>
          <a:xfrm>
            <a:off x="623888" y="454345"/>
            <a:ext cx="10653705" cy="748980"/>
            <a:chOff x="623888" y="454345"/>
            <a:chExt cx="10653705" cy="748980"/>
          </a:xfrm>
        </p:grpSpPr>
        <p:sp>
          <p:nvSpPr>
            <p:cNvPr id="1048732" name="TextBox 23"/>
            <p:cNvSpPr txBox="1"/>
            <p:nvPr/>
          </p:nvSpPr>
          <p:spPr>
            <a:xfrm>
              <a:off x="623888" y="454345"/>
              <a:ext cx="10653705" cy="6153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zh-CN" altLang="en-US" sz="4000" b="1" dirty="0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多维成长</a:t>
              </a:r>
              <a:r>
                <a:rPr lang="en-US" altLang="zh-CN" sz="4000" b="1" dirty="0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--</a:t>
              </a:r>
              <a:r>
                <a:rPr lang="zh-CN" altLang="en-US" sz="4000" b="1" dirty="0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短期规划</a:t>
              </a:r>
            </a:p>
          </p:txBody>
        </p:sp>
        <p:grpSp>
          <p:nvGrpSpPr>
            <p:cNvPr id="107" name="Group 55"/>
            <p:cNvGrpSpPr/>
            <p:nvPr/>
          </p:nvGrpSpPr>
          <p:grpSpPr>
            <a:xfrm>
              <a:off x="675898" y="1130300"/>
              <a:ext cx="362272" cy="73025"/>
              <a:chOff x="7340600" y="4686300"/>
              <a:chExt cx="504030" cy="101600"/>
            </a:xfrm>
            <a:solidFill>
              <a:srgbClr val="002060"/>
            </a:solidFill>
          </p:grpSpPr>
          <p:sp>
            <p:nvSpPr>
              <p:cNvPr id="1048733" name="Oval 52"/>
              <p:cNvSpPr/>
              <p:nvPr/>
            </p:nvSpPr>
            <p:spPr>
              <a:xfrm>
                <a:off x="734060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734" name="Oval 53"/>
              <p:cNvSpPr/>
              <p:nvPr/>
            </p:nvSpPr>
            <p:spPr>
              <a:xfrm>
                <a:off x="7541815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735" name="Oval 54"/>
              <p:cNvSpPr/>
              <p:nvPr/>
            </p:nvSpPr>
            <p:spPr>
              <a:xfrm>
                <a:off x="774303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5" name="Freeform 27"/>
          <p:cNvSpPr/>
          <p:nvPr/>
        </p:nvSpPr>
        <p:spPr bwMode="auto">
          <a:xfrm>
            <a:off x="2786654" y="1662385"/>
            <a:ext cx="2003588" cy="2480896"/>
          </a:xfrm>
          <a:custGeom>
            <a:avLst/>
            <a:gdLst/>
            <a:ahLst/>
            <a:cxnLst>
              <a:cxn ang="0">
                <a:pos x="315" y="317"/>
              </a:cxn>
              <a:cxn ang="0">
                <a:pos x="239" y="317"/>
              </a:cxn>
              <a:cxn ang="0">
                <a:pos x="244" y="320"/>
              </a:cxn>
              <a:cxn ang="0">
                <a:pos x="255" y="349"/>
              </a:cxn>
              <a:cxn ang="0">
                <a:pos x="244" y="378"/>
              </a:cxn>
              <a:cxn ang="0">
                <a:pos x="226" y="389"/>
              </a:cxn>
              <a:cxn ang="0">
                <a:pos x="215" y="390"/>
              </a:cxn>
              <a:cxn ang="0">
                <a:pos x="204" y="389"/>
              </a:cxn>
              <a:cxn ang="0">
                <a:pos x="186" y="378"/>
              </a:cxn>
              <a:cxn ang="0">
                <a:pos x="174" y="349"/>
              </a:cxn>
              <a:cxn ang="0">
                <a:pos x="186" y="320"/>
              </a:cxn>
              <a:cxn ang="0">
                <a:pos x="190" y="317"/>
              </a:cxn>
              <a:cxn ang="0">
                <a:pos x="144" y="317"/>
              </a:cxn>
              <a:cxn ang="0">
                <a:pos x="101" y="214"/>
              </a:cxn>
              <a:cxn ang="0">
                <a:pos x="0" y="171"/>
              </a:cxn>
              <a:cxn ang="0">
                <a:pos x="0" y="128"/>
              </a:cxn>
              <a:cxn ang="0">
                <a:pos x="29" y="140"/>
              </a:cxn>
              <a:cxn ang="0">
                <a:pos x="58" y="128"/>
              </a:cxn>
              <a:cxn ang="0">
                <a:pos x="70" y="99"/>
              </a:cxn>
              <a:cxn ang="0">
                <a:pos x="58" y="70"/>
              </a:cxn>
              <a:cxn ang="0">
                <a:pos x="29" y="58"/>
              </a:cxn>
              <a:cxn ang="0">
                <a:pos x="0" y="70"/>
              </a:cxn>
              <a:cxn ang="0">
                <a:pos x="0" y="0"/>
              </a:cxn>
              <a:cxn ang="0">
                <a:pos x="202" y="74"/>
              </a:cxn>
              <a:cxn ang="0">
                <a:pos x="171" y="87"/>
              </a:cxn>
              <a:cxn ang="0">
                <a:pos x="158" y="119"/>
              </a:cxn>
              <a:cxn ang="0">
                <a:pos x="171" y="151"/>
              </a:cxn>
              <a:cxn ang="0">
                <a:pos x="203" y="164"/>
              </a:cxn>
              <a:cxn ang="0">
                <a:pos x="235" y="151"/>
              </a:cxn>
              <a:cxn ang="0">
                <a:pos x="247" y="121"/>
              </a:cxn>
              <a:cxn ang="0">
                <a:pos x="315" y="317"/>
              </a:cxn>
            </a:cxnLst>
            <a:rect l="0" t="0" r="r" b="b"/>
            <a:pathLst>
              <a:path w="315" h="390">
                <a:moveTo>
                  <a:pt x="315" y="317"/>
                </a:moveTo>
                <a:cubicBezTo>
                  <a:pt x="239" y="317"/>
                  <a:pt x="239" y="317"/>
                  <a:pt x="239" y="317"/>
                </a:cubicBezTo>
                <a:cubicBezTo>
                  <a:pt x="241" y="318"/>
                  <a:pt x="242" y="319"/>
                  <a:pt x="244" y="320"/>
                </a:cubicBezTo>
                <a:cubicBezTo>
                  <a:pt x="251" y="328"/>
                  <a:pt x="255" y="338"/>
                  <a:pt x="255" y="349"/>
                </a:cubicBezTo>
                <a:cubicBezTo>
                  <a:pt x="255" y="361"/>
                  <a:pt x="251" y="370"/>
                  <a:pt x="244" y="378"/>
                </a:cubicBezTo>
                <a:cubicBezTo>
                  <a:pt x="238" y="384"/>
                  <a:pt x="232" y="387"/>
                  <a:pt x="226" y="389"/>
                </a:cubicBezTo>
                <a:cubicBezTo>
                  <a:pt x="222" y="390"/>
                  <a:pt x="218" y="390"/>
                  <a:pt x="215" y="390"/>
                </a:cubicBezTo>
                <a:cubicBezTo>
                  <a:pt x="211" y="390"/>
                  <a:pt x="207" y="390"/>
                  <a:pt x="204" y="389"/>
                </a:cubicBezTo>
                <a:cubicBezTo>
                  <a:pt x="197" y="387"/>
                  <a:pt x="191" y="384"/>
                  <a:pt x="186" y="378"/>
                </a:cubicBezTo>
                <a:cubicBezTo>
                  <a:pt x="178" y="370"/>
                  <a:pt x="174" y="361"/>
                  <a:pt x="174" y="349"/>
                </a:cubicBezTo>
                <a:cubicBezTo>
                  <a:pt x="174" y="338"/>
                  <a:pt x="178" y="328"/>
                  <a:pt x="186" y="320"/>
                </a:cubicBezTo>
                <a:cubicBezTo>
                  <a:pt x="187" y="319"/>
                  <a:pt x="189" y="318"/>
                  <a:pt x="190" y="317"/>
                </a:cubicBezTo>
                <a:cubicBezTo>
                  <a:pt x="144" y="317"/>
                  <a:pt x="144" y="317"/>
                  <a:pt x="144" y="317"/>
                </a:cubicBezTo>
                <a:cubicBezTo>
                  <a:pt x="144" y="277"/>
                  <a:pt x="129" y="242"/>
                  <a:pt x="101" y="214"/>
                </a:cubicBezTo>
                <a:cubicBezTo>
                  <a:pt x="73" y="186"/>
                  <a:pt x="40" y="172"/>
                  <a:pt x="0" y="171"/>
                </a:cubicBezTo>
                <a:cubicBezTo>
                  <a:pt x="0" y="128"/>
                  <a:pt x="0" y="128"/>
                  <a:pt x="0" y="128"/>
                </a:cubicBezTo>
                <a:cubicBezTo>
                  <a:pt x="8" y="136"/>
                  <a:pt x="18" y="140"/>
                  <a:pt x="29" y="140"/>
                </a:cubicBezTo>
                <a:cubicBezTo>
                  <a:pt x="41" y="140"/>
                  <a:pt x="50" y="136"/>
                  <a:pt x="58" y="128"/>
                </a:cubicBezTo>
                <a:cubicBezTo>
                  <a:pt x="66" y="120"/>
                  <a:pt x="70" y="110"/>
                  <a:pt x="70" y="99"/>
                </a:cubicBezTo>
                <a:cubicBezTo>
                  <a:pt x="70" y="88"/>
                  <a:pt x="66" y="78"/>
                  <a:pt x="58" y="70"/>
                </a:cubicBezTo>
                <a:cubicBezTo>
                  <a:pt x="50" y="62"/>
                  <a:pt x="41" y="58"/>
                  <a:pt x="29" y="58"/>
                </a:cubicBezTo>
                <a:cubicBezTo>
                  <a:pt x="18" y="58"/>
                  <a:pt x="8" y="62"/>
                  <a:pt x="0" y="70"/>
                </a:cubicBezTo>
                <a:cubicBezTo>
                  <a:pt x="0" y="0"/>
                  <a:pt x="0" y="0"/>
                  <a:pt x="0" y="0"/>
                </a:cubicBezTo>
                <a:cubicBezTo>
                  <a:pt x="77" y="1"/>
                  <a:pt x="145" y="25"/>
                  <a:pt x="202" y="74"/>
                </a:cubicBezTo>
                <a:cubicBezTo>
                  <a:pt x="190" y="74"/>
                  <a:pt x="180" y="79"/>
                  <a:pt x="171" y="87"/>
                </a:cubicBezTo>
                <a:cubicBezTo>
                  <a:pt x="162" y="96"/>
                  <a:pt x="158" y="107"/>
                  <a:pt x="158" y="119"/>
                </a:cubicBezTo>
                <a:cubicBezTo>
                  <a:pt x="158" y="131"/>
                  <a:pt x="162" y="142"/>
                  <a:pt x="171" y="151"/>
                </a:cubicBezTo>
                <a:cubicBezTo>
                  <a:pt x="180" y="159"/>
                  <a:pt x="190" y="164"/>
                  <a:pt x="203" y="164"/>
                </a:cubicBezTo>
                <a:cubicBezTo>
                  <a:pt x="215" y="164"/>
                  <a:pt x="226" y="159"/>
                  <a:pt x="235" y="151"/>
                </a:cubicBezTo>
                <a:cubicBezTo>
                  <a:pt x="243" y="142"/>
                  <a:pt x="247" y="133"/>
                  <a:pt x="247" y="121"/>
                </a:cubicBezTo>
                <a:cubicBezTo>
                  <a:pt x="292" y="177"/>
                  <a:pt x="315" y="242"/>
                  <a:pt x="315" y="317"/>
                </a:cubicBez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6" name="Freeform 28"/>
          <p:cNvSpPr/>
          <p:nvPr/>
        </p:nvSpPr>
        <p:spPr bwMode="auto">
          <a:xfrm>
            <a:off x="2323220" y="3679850"/>
            <a:ext cx="2467021" cy="2023013"/>
          </a:xfrm>
          <a:custGeom>
            <a:avLst/>
            <a:gdLst/>
            <a:ahLst/>
            <a:cxnLst>
              <a:cxn ang="0">
                <a:pos x="73" y="318"/>
              </a:cxn>
              <a:cxn ang="0">
                <a:pos x="73" y="243"/>
              </a:cxn>
              <a:cxn ang="0">
                <a:pos x="70" y="247"/>
              </a:cxn>
              <a:cxn ang="0">
                <a:pos x="41" y="259"/>
              </a:cxn>
              <a:cxn ang="0">
                <a:pos x="12" y="247"/>
              </a:cxn>
              <a:cxn ang="0">
                <a:pos x="0" y="218"/>
              </a:cxn>
              <a:cxn ang="0">
                <a:pos x="12" y="189"/>
              </a:cxn>
              <a:cxn ang="0">
                <a:pos x="41" y="177"/>
              </a:cxn>
              <a:cxn ang="0">
                <a:pos x="70" y="189"/>
              </a:cxn>
              <a:cxn ang="0">
                <a:pos x="73" y="192"/>
              </a:cxn>
              <a:cxn ang="0">
                <a:pos x="73" y="147"/>
              </a:cxn>
              <a:cxn ang="0">
                <a:pos x="124" y="137"/>
              </a:cxn>
              <a:cxn ang="0">
                <a:pos x="174" y="104"/>
              </a:cxn>
              <a:cxn ang="0">
                <a:pos x="199" y="72"/>
              </a:cxn>
              <a:cxn ang="0">
                <a:pos x="217" y="1"/>
              </a:cxn>
              <a:cxn ang="0">
                <a:pos x="217" y="0"/>
              </a:cxn>
              <a:cxn ang="0">
                <a:pos x="263" y="0"/>
              </a:cxn>
              <a:cxn ang="0">
                <a:pos x="259" y="3"/>
              </a:cxn>
              <a:cxn ang="0">
                <a:pos x="247" y="32"/>
              </a:cxn>
              <a:cxn ang="0">
                <a:pos x="259" y="61"/>
              </a:cxn>
              <a:cxn ang="0">
                <a:pos x="277" y="72"/>
              </a:cxn>
              <a:cxn ang="0">
                <a:pos x="288" y="73"/>
              </a:cxn>
              <a:cxn ang="0">
                <a:pos x="299" y="72"/>
              </a:cxn>
              <a:cxn ang="0">
                <a:pos x="317" y="61"/>
              </a:cxn>
              <a:cxn ang="0">
                <a:pos x="328" y="32"/>
              </a:cxn>
              <a:cxn ang="0">
                <a:pos x="317" y="3"/>
              </a:cxn>
              <a:cxn ang="0">
                <a:pos x="312" y="0"/>
              </a:cxn>
              <a:cxn ang="0">
                <a:pos x="388" y="0"/>
              </a:cxn>
              <a:cxn ang="0">
                <a:pos x="388" y="0"/>
              </a:cxn>
              <a:cxn ang="0">
                <a:pos x="380" y="72"/>
              </a:cxn>
              <a:cxn ang="0">
                <a:pos x="316" y="202"/>
              </a:cxn>
              <a:cxn ang="0">
                <a:pos x="342" y="214"/>
              </a:cxn>
              <a:cxn ang="0">
                <a:pos x="353" y="243"/>
              </a:cxn>
              <a:cxn ang="0">
                <a:pos x="342" y="272"/>
              </a:cxn>
              <a:cxn ang="0">
                <a:pos x="341" y="272"/>
              </a:cxn>
              <a:cxn ang="0">
                <a:pos x="313" y="284"/>
              </a:cxn>
              <a:cxn ang="0">
                <a:pos x="284" y="272"/>
              </a:cxn>
              <a:cxn ang="0">
                <a:pos x="284" y="272"/>
              </a:cxn>
              <a:cxn ang="0">
                <a:pos x="272" y="246"/>
              </a:cxn>
              <a:cxn ang="0">
                <a:pos x="236" y="272"/>
              </a:cxn>
              <a:cxn ang="0">
                <a:pos x="73" y="318"/>
              </a:cxn>
            </a:cxnLst>
            <a:rect l="0" t="0" r="r" b="b"/>
            <a:pathLst>
              <a:path w="388" h="318">
                <a:moveTo>
                  <a:pt x="73" y="318"/>
                </a:moveTo>
                <a:cubicBezTo>
                  <a:pt x="73" y="243"/>
                  <a:pt x="73" y="243"/>
                  <a:pt x="73" y="243"/>
                </a:cubicBezTo>
                <a:cubicBezTo>
                  <a:pt x="72" y="244"/>
                  <a:pt x="71" y="245"/>
                  <a:pt x="70" y="247"/>
                </a:cubicBezTo>
                <a:cubicBezTo>
                  <a:pt x="62" y="255"/>
                  <a:pt x="53" y="259"/>
                  <a:pt x="41" y="259"/>
                </a:cubicBezTo>
                <a:cubicBezTo>
                  <a:pt x="30" y="259"/>
                  <a:pt x="20" y="255"/>
                  <a:pt x="12" y="247"/>
                </a:cubicBezTo>
                <a:cubicBezTo>
                  <a:pt x="4" y="239"/>
                  <a:pt x="0" y="229"/>
                  <a:pt x="0" y="218"/>
                </a:cubicBezTo>
                <a:cubicBezTo>
                  <a:pt x="0" y="206"/>
                  <a:pt x="4" y="197"/>
                  <a:pt x="12" y="189"/>
                </a:cubicBezTo>
                <a:cubicBezTo>
                  <a:pt x="20" y="181"/>
                  <a:pt x="30" y="177"/>
                  <a:pt x="41" y="177"/>
                </a:cubicBezTo>
                <a:cubicBezTo>
                  <a:pt x="53" y="177"/>
                  <a:pt x="62" y="181"/>
                  <a:pt x="70" y="189"/>
                </a:cubicBezTo>
                <a:cubicBezTo>
                  <a:pt x="71" y="190"/>
                  <a:pt x="72" y="191"/>
                  <a:pt x="73" y="192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91" y="147"/>
                  <a:pt x="108" y="143"/>
                  <a:pt x="124" y="137"/>
                </a:cubicBezTo>
                <a:cubicBezTo>
                  <a:pt x="142" y="130"/>
                  <a:pt x="159" y="119"/>
                  <a:pt x="174" y="104"/>
                </a:cubicBezTo>
                <a:cubicBezTo>
                  <a:pt x="184" y="94"/>
                  <a:pt x="192" y="83"/>
                  <a:pt x="199" y="72"/>
                </a:cubicBezTo>
                <a:cubicBezTo>
                  <a:pt x="211" y="51"/>
                  <a:pt x="217" y="27"/>
                  <a:pt x="217" y="1"/>
                </a:cubicBezTo>
                <a:cubicBezTo>
                  <a:pt x="217" y="0"/>
                  <a:pt x="217" y="0"/>
                  <a:pt x="217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2" y="1"/>
                  <a:pt x="260" y="2"/>
                  <a:pt x="259" y="3"/>
                </a:cubicBezTo>
                <a:cubicBezTo>
                  <a:pt x="251" y="11"/>
                  <a:pt x="247" y="21"/>
                  <a:pt x="247" y="32"/>
                </a:cubicBezTo>
                <a:cubicBezTo>
                  <a:pt x="247" y="44"/>
                  <a:pt x="251" y="53"/>
                  <a:pt x="259" y="61"/>
                </a:cubicBezTo>
                <a:cubicBezTo>
                  <a:pt x="264" y="67"/>
                  <a:pt x="270" y="70"/>
                  <a:pt x="277" y="72"/>
                </a:cubicBezTo>
                <a:cubicBezTo>
                  <a:pt x="280" y="73"/>
                  <a:pt x="284" y="73"/>
                  <a:pt x="288" y="73"/>
                </a:cubicBezTo>
                <a:cubicBezTo>
                  <a:pt x="291" y="73"/>
                  <a:pt x="295" y="73"/>
                  <a:pt x="299" y="72"/>
                </a:cubicBezTo>
                <a:cubicBezTo>
                  <a:pt x="305" y="70"/>
                  <a:pt x="311" y="67"/>
                  <a:pt x="317" y="61"/>
                </a:cubicBezTo>
                <a:cubicBezTo>
                  <a:pt x="324" y="53"/>
                  <a:pt x="328" y="44"/>
                  <a:pt x="328" y="32"/>
                </a:cubicBezTo>
                <a:cubicBezTo>
                  <a:pt x="328" y="21"/>
                  <a:pt x="324" y="11"/>
                  <a:pt x="317" y="3"/>
                </a:cubicBezTo>
                <a:cubicBezTo>
                  <a:pt x="315" y="2"/>
                  <a:pt x="314" y="1"/>
                  <a:pt x="312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25"/>
                  <a:pt x="385" y="49"/>
                  <a:pt x="380" y="72"/>
                </a:cubicBezTo>
                <a:cubicBezTo>
                  <a:pt x="370" y="120"/>
                  <a:pt x="348" y="163"/>
                  <a:pt x="316" y="202"/>
                </a:cubicBezTo>
                <a:cubicBezTo>
                  <a:pt x="326" y="203"/>
                  <a:pt x="334" y="207"/>
                  <a:pt x="342" y="214"/>
                </a:cubicBezTo>
                <a:cubicBezTo>
                  <a:pt x="349" y="222"/>
                  <a:pt x="353" y="231"/>
                  <a:pt x="353" y="243"/>
                </a:cubicBezTo>
                <a:cubicBezTo>
                  <a:pt x="353" y="254"/>
                  <a:pt x="349" y="264"/>
                  <a:pt x="342" y="272"/>
                </a:cubicBezTo>
                <a:cubicBezTo>
                  <a:pt x="341" y="272"/>
                  <a:pt x="341" y="272"/>
                  <a:pt x="341" y="272"/>
                </a:cubicBezTo>
                <a:cubicBezTo>
                  <a:pt x="333" y="280"/>
                  <a:pt x="324" y="284"/>
                  <a:pt x="313" y="284"/>
                </a:cubicBezTo>
                <a:cubicBezTo>
                  <a:pt x="302" y="284"/>
                  <a:pt x="292" y="280"/>
                  <a:pt x="284" y="272"/>
                </a:cubicBezTo>
                <a:cubicBezTo>
                  <a:pt x="284" y="272"/>
                  <a:pt x="284" y="272"/>
                  <a:pt x="284" y="272"/>
                </a:cubicBezTo>
                <a:cubicBezTo>
                  <a:pt x="277" y="265"/>
                  <a:pt x="273" y="256"/>
                  <a:pt x="272" y="246"/>
                </a:cubicBezTo>
                <a:cubicBezTo>
                  <a:pt x="261" y="256"/>
                  <a:pt x="249" y="264"/>
                  <a:pt x="236" y="272"/>
                </a:cubicBezTo>
                <a:cubicBezTo>
                  <a:pt x="188" y="302"/>
                  <a:pt x="134" y="317"/>
                  <a:pt x="73" y="318"/>
                </a:cubicBez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7" name="Freeform 29"/>
          <p:cNvSpPr/>
          <p:nvPr/>
        </p:nvSpPr>
        <p:spPr bwMode="auto">
          <a:xfrm>
            <a:off x="752541" y="3221964"/>
            <a:ext cx="2034113" cy="2480896"/>
          </a:xfrm>
          <a:custGeom>
            <a:avLst/>
            <a:gdLst/>
            <a:ahLst/>
            <a:cxnLst>
              <a:cxn ang="0">
                <a:pos x="172" y="72"/>
              </a:cxn>
              <a:cxn ang="0">
                <a:pos x="172" y="73"/>
              </a:cxn>
              <a:cxn ang="0">
                <a:pos x="214" y="176"/>
              </a:cxn>
              <a:cxn ang="0">
                <a:pos x="318" y="219"/>
              </a:cxn>
              <a:cxn ang="0">
                <a:pos x="320" y="219"/>
              </a:cxn>
              <a:cxn ang="0">
                <a:pos x="320" y="264"/>
              </a:cxn>
              <a:cxn ang="0">
                <a:pos x="317" y="261"/>
              </a:cxn>
              <a:cxn ang="0">
                <a:pos x="288" y="249"/>
              </a:cxn>
              <a:cxn ang="0">
                <a:pos x="259" y="261"/>
              </a:cxn>
              <a:cxn ang="0">
                <a:pos x="247" y="290"/>
              </a:cxn>
              <a:cxn ang="0">
                <a:pos x="259" y="319"/>
              </a:cxn>
              <a:cxn ang="0">
                <a:pos x="288" y="331"/>
              </a:cxn>
              <a:cxn ang="0">
                <a:pos x="317" y="319"/>
              </a:cxn>
              <a:cxn ang="0">
                <a:pos x="320" y="315"/>
              </a:cxn>
              <a:cxn ang="0">
                <a:pos x="320" y="390"/>
              </a:cxn>
              <a:cxn ang="0">
                <a:pos x="318" y="390"/>
              </a:cxn>
              <a:cxn ang="0">
                <a:pos x="117" y="319"/>
              </a:cxn>
              <a:cxn ang="0">
                <a:pos x="119" y="317"/>
              </a:cxn>
              <a:cxn ang="0">
                <a:pos x="151" y="303"/>
              </a:cxn>
              <a:cxn ang="0">
                <a:pos x="164" y="272"/>
              </a:cxn>
              <a:cxn ang="0">
                <a:pos x="151" y="240"/>
              </a:cxn>
              <a:cxn ang="0">
                <a:pos x="119" y="227"/>
              </a:cxn>
              <a:cxn ang="0">
                <a:pos x="87" y="240"/>
              </a:cxn>
              <a:cxn ang="0">
                <a:pos x="74" y="272"/>
              </a:cxn>
              <a:cxn ang="0">
                <a:pos x="72" y="274"/>
              </a:cxn>
              <a:cxn ang="0">
                <a:pos x="0" y="72"/>
              </a:cxn>
              <a:cxn ang="0">
                <a:pos x="0" y="72"/>
              </a:cxn>
              <a:cxn ang="0">
                <a:pos x="74" y="72"/>
              </a:cxn>
              <a:cxn ang="0">
                <a:pos x="71" y="69"/>
              </a:cxn>
              <a:cxn ang="0">
                <a:pos x="59" y="40"/>
              </a:cxn>
              <a:cxn ang="0">
                <a:pos x="71" y="11"/>
              </a:cxn>
              <a:cxn ang="0">
                <a:pos x="100" y="0"/>
              </a:cxn>
              <a:cxn ang="0">
                <a:pos x="129" y="11"/>
              </a:cxn>
              <a:cxn ang="0">
                <a:pos x="141" y="40"/>
              </a:cxn>
              <a:cxn ang="0">
                <a:pos x="129" y="69"/>
              </a:cxn>
              <a:cxn ang="0">
                <a:pos x="126" y="72"/>
              </a:cxn>
              <a:cxn ang="0">
                <a:pos x="172" y="72"/>
              </a:cxn>
            </a:cxnLst>
            <a:rect l="0" t="0" r="r" b="b"/>
            <a:pathLst>
              <a:path w="320" h="390">
                <a:moveTo>
                  <a:pt x="172" y="72"/>
                </a:moveTo>
                <a:cubicBezTo>
                  <a:pt x="172" y="72"/>
                  <a:pt x="172" y="72"/>
                  <a:pt x="172" y="73"/>
                </a:cubicBezTo>
                <a:cubicBezTo>
                  <a:pt x="172" y="113"/>
                  <a:pt x="186" y="147"/>
                  <a:pt x="214" y="176"/>
                </a:cubicBezTo>
                <a:cubicBezTo>
                  <a:pt x="243" y="205"/>
                  <a:pt x="277" y="219"/>
                  <a:pt x="318" y="219"/>
                </a:cubicBezTo>
                <a:cubicBezTo>
                  <a:pt x="319" y="219"/>
                  <a:pt x="320" y="219"/>
                  <a:pt x="320" y="219"/>
                </a:cubicBezTo>
                <a:cubicBezTo>
                  <a:pt x="320" y="264"/>
                  <a:pt x="320" y="264"/>
                  <a:pt x="320" y="264"/>
                </a:cubicBezTo>
                <a:cubicBezTo>
                  <a:pt x="319" y="263"/>
                  <a:pt x="318" y="262"/>
                  <a:pt x="317" y="261"/>
                </a:cubicBezTo>
                <a:cubicBezTo>
                  <a:pt x="309" y="253"/>
                  <a:pt x="300" y="249"/>
                  <a:pt x="288" y="249"/>
                </a:cubicBezTo>
                <a:cubicBezTo>
                  <a:pt x="277" y="249"/>
                  <a:pt x="267" y="253"/>
                  <a:pt x="259" y="261"/>
                </a:cubicBezTo>
                <a:cubicBezTo>
                  <a:pt x="251" y="269"/>
                  <a:pt x="247" y="278"/>
                  <a:pt x="247" y="290"/>
                </a:cubicBezTo>
                <a:cubicBezTo>
                  <a:pt x="247" y="301"/>
                  <a:pt x="251" y="311"/>
                  <a:pt x="259" y="319"/>
                </a:cubicBezTo>
                <a:cubicBezTo>
                  <a:pt x="267" y="327"/>
                  <a:pt x="277" y="331"/>
                  <a:pt x="288" y="331"/>
                </a:cubicBezTo>
                <a:cubicBezTo>
                  <a:pt x="300" y="331"/>
                  <a:pt x="309" y="327"/>
                  <a:pt x="317" y="319"/>
                </a:cubicBezTo>
                <a:cubicBezTo>
                  <a:pt x="318" y="317"/>
                  <a:pt x="319" y="316"/>
                  <a:pt x="320" y="315"/>
                </a:cubicBezTo>
                <a:cubicBezTo>
                  <a:pt x="320" y="390"/>
                  <a:pt x="320" y="390"/>
                  <a:pt x="320" y="390"/>
                </a:cubicBezTo>
                <a:cubicBezTo>
                  <a:pt x="319" y="390"/>
                  <a:pt x="319" y="390"/>
                  <a:pt x="318" y="390"/>
                </a:cubicBezTo>
                <a:cubicBezTo>
                  <a:pt x="241" y="390"/>
                  <a:pt x="174" y="366"/>
                  <a:pt x="117" y="319"/>
                </a:cubicBezTo>
                <a:cubicBezTo>
                  <a:pt x="119" y="317"/>
                  <a:pt x="119" y="317"/>
                  <a:pt x="119" y="317"/>
                </a:cubicBezTo>
                <a:cubicBezTo>
                  <a:pt x="132" y="317"/>
                  <a:pt x="142" y="312"/>
                  <a:pt x="151" y="303"/>
                </a:cubicBezTo>
                <a:cubicBezTo>
                  <a:pt x="160" y="295"/>
                  <a:pt x="164" y="284"/>
                  <a:pt x="164" y="272"/>
                </a:cubicBezTo>
                <a:cubicBezTo>
                  <a:pt x="164" y="259"/>
                  <a:pt x="160" y="249"/>
                  <a:pt x="151" y="240"/>
                </a:cubicBezTo>
                <a:cubicBezTo>
                  <a:pt x="142" y="231"/>
                  <a:pt x="132" y="227"/>
                  <a:pt x="119" y="227"/>
                </a:cubicBezTo>
                <a:cubicBezTo>
                  <a:pt x="107" y="227"/>
                  <a:pt x="96" y="231"/>
                  <a:pt x="87" y="240"/>
                </a:cubicBezTo>
                <a:cubicBezTo>
                  <a:pt x="79" y="249"/>
                  <a:pt x="74" y="259"/>
                  <a:pt x="74" y="272"/>
                </a:cubicBezTo>
                <a:cubicBezTo>
                  <a:pt x="72" y="274"/>
                  <a:pt x="72" y="274"/>
                  <a:pt x="72" y="274"/>
                </a:cubicBezTo>
                <a:cubicBezTo>
                  <a:pt x="24" y="217"/>
                  <a:pt x="0" y="149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74" y="72"/>
                  <a:pt x="74" y="72"/>
                  <a:pt x="74" y="72"/>
                </a:cubicBezTo>
                <a:cubicBezTo>
                  <a:pt x="73" y="71"/>
                  <a:pt x="72" y="70"/>
                  <a:pt x="71" y="69"/>
                </a:cubicBezTo>
                <a:cubicBezTo>
                  <a:pt x="63" y="61"/>
                  <a:pt x="59" y="52"/>
                  <a:pt x="59" y="40"/>
                </a:cubicBezTo>
                <a:cubicBezTo>
                  <a:pt x="59" y="29"/>
                  <a:pt x="63" y="19"/>
                  <a:pt x="71" y="11"/>
                </a:cubicBezTo>
                <a:cubicBezTo>
                  <a:pt x="79" y="4"/>
                  <a:pt x="89" y="0"/>
                  <a:pt x="100" y="0"/>
                </a:cubicBezTo>
                <a:cubicBezTo>
                  <a:pt x="111" y="0"/>
                  <a:pt x="121" y="4"/>
                  <a:pt x="129" y="11"/>
                </a:cubicBezTo>
                <a:cubicBezTo>
                  <a:pt x="137" y="19"/>
                  <a:pt x="141" y="29"/>
                  <a:pt x="141" y="40"/>
                </a:cubicBezTo>
                <a:cubicBezTo>
                  <a:pt x="141" y="52"/>
                  <a:pt x="137" y="61"/>
                  <a:pt x="129" y="69"/>
                </a:cubicBezTo>
                <a:cubicBezTo>
                  <a:pt x="128" y="70"/>
                  <a:pt x="127" y="71"/>
                  <a:pt x="126" y="72"/>
                </a:cubicBezTo>
                <a:lnTo>
                  <a:pt x="172" y="72"/>
                </a:ln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8" name="Freeform 30"/>
          <p:cNvSpPr/>
          <p:nvPr/>
        </p:nvSpPr>
        <p:spPr bwMode="auto">
          <a:xfrm>
            <a:off x="752540" y="1662385"/>
            <a:ext cx="2480896" cy="2017464"/>
          </a:xfrm>
          <a:custGeom>
            <a:avLst/>
            <a:gdLst/>
            <a:ahLst/>
            <a:cxnLst>
              <a:cxn ang="0">
                <a:pos x="172" y="317"/>
              </a:cxn>
              <a:cxn ang="0">
                <a:pos x="126" y="317"/>
              </a:cxn>
              <a:cxn ang="0">
                <a:pos x="129" y="314"/>
              </a:cxn>
              <a:cxn ang="0">
                <a:pos x="141" y="285"/>
              </a:cxn>
              <a:cxn ang="0">
                <a:pos x="129" y="256"/>
              </a:cxn>
              <a:cxn ang="0">
                <a:pos x="100" y="245"/>
              </a:cxn>
              <a:cxn ang="0">
                <a:pos x="71" y="256"/>
              </a:cxn>
              <a:cxn ang="0">
                <a:pos x="59" y="285"/>
              </a:cxn>
              <a:cxn ang="0">
                <a:pos x="71" y="314"/>
              </a:cxn>
              <a:cxn ang="0">
                <a:pos x="74" y="317"/>
              </a:cxn>
              <a:cxn ang="0">
                <a:pos x="0" y="317"/>
              </a:cxn>
              <a:cxn ang="0">
                <a:pos x="74" y="114"/>
              </a:cxn>
              <a:cxn ang="0">
                <a:pos x="72" y="114"/>
              </a:cxn>
              <a:cxn ang="0">
                <a:pos x="43" y="102"/>
              </a:cxn>
              <a:cxn ang="0">
                <a:pos x="31" y="73"/>
              </a:cxn>
              <a:cxn ang="0">
                <a:pos x="43" y="44"/>
              </a:cxn>
              <a:cxn ang="0">
                <a:pos x="72" y="32"/>
              </a:cxn>
              <a:cxn ang="0">
                <a:pos x="101" y="44"/>
              </a:cxn>
              <a:cxn ang="0">
                <a:pos x="113" y="73"/>
              </a:cxn>
              <a:cxn ang="0">
                <a:pos x="113" y="75"/>
              </a:cxn>
              <a:cxn ang="0">
                <a:pos x="318" y="0"/>
              </a:cxn>
              <a:cxn ang="0">
                <a:pos x="320" y="0"/>
              </a:cxn>
              <a:cxn ang="0">
                <a:pos x="320" y="70"/>
              </a:cxn>
              <a:cxn ang="0">
                <a:pos x="349" y="58"/>
              </a:cxn>
              <a:cxn ang="0">
                <a:pos x="378" y="70"/>
              </a:cxn>
              <a:cxn ang="0">
                <a:pos x="390" y="99"/>
              </a:cxn>
              <a:cxn ang="0">
                <a:pos x="378" y="128"/>
              </a:cxn>
              <a:cxn ang="0">
                <a:pos x="349" y="140"/>
              </a:cxn>
              <a:cxn ang="0">
                <a:pos x="320" y="128"/>
              </a:cxn>
              <a:cxn ang="0">
                <a:pos x="320" y="171"/>
              </a:cxn>
              <a:cxn ang="0">
                <a:pos x="318" y="171"/>
              </a:cxn>
              <a:cxn ang="0">
                <a:pos x="214" y="214"/>
              </a:cxn>
              <a:cxn ang="0">
                <a:pos x="172" y="317"/>
              </a:cxn>
            </a:cxnLst>
            <a:rect l="0" t="0" r="r" b="b"/>
            <a:pathLst>
              <a:path w="390" h="317">
                <a:moveTo>
                  <a:pt x="172" y="317"/>
                </a:moveTo>
                <a:cubicBezTo>
                  <a:pt x="126" y="317"/>
                  <a:pt x="126" y="317"/>
                  <a:pt x="126" y="317"/>
                </a:cubicBezTo>
                <a:cubicBezTo>
                  <a:pt x="127" y="316"/>
                  <a:pt x="128" y="315"/>
                  <a:pt x="129" y="314"/>
                </a:cubicBezTo>
                <a:cubicBezTo>
                  <a:pt x="137" y="306"/>
                  <a:pt x="141" y="297"/>
                  <a:pt x="141" y="285"/>
                </a:cubicBezTo>
                <a:cubicBezTo>
                  <a:pt x="141" y="274"/>
                  <a:pt x="137" y="264"/>
                  <a:pt x="129" y="256"/>
                </a:cubicBezTo>
                <a:cubicBezTo>
                  <a:pt x="121" y="249"/>
                  <a:pt x="111" y="245"/>
                  <a:pt x="100" y="245"/>
                </a:cubicBezTo>
                <a:cubicBezTo>
                  <a:pt x="89" y="245"/>
                  <a:pt x="79" y="249"/>
                  <a:pt x="71" y="256"/>
                </a:cubicBezTo>
                <a:cubicBezTo>
                  <a:pt x="63" y="264"/>
                  <a:pt x="59" y="274"/>
                  <a:pt x="59" y="285"/>
                </a:cubicBezTo>
                <a:cubicBezTo>
                  <a:pt x="59" y="297"/>
                  <a:pt x="63" y="306"/>
                  <a:pt x="71" y="314"/>
                </a:cubicBezTo>
                <a:cubicBezTo>
                  <a:pt x="72" y="315"/>
                  <a:pt x="73" y="316"/>
                  <a:pt x="74" y="317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239"/>
                  <a:pt x="25" y="171"/>
                  <a:pt x="74" y="114"/>
                </a:cubicBezTo>
                <a:cubicBezTo>
                  <a:pt x="73" y="114"/>
                  <a:pt x="73" y="114"/>
                  <a:pt x="72" y="114"/>
                </a:cubicBezTo>
                <a:cubicBezTo>
                  <a:pt x="61" y="114"/>
                  <a:pt x="51" y="110"/>
                  <a:pt x="43" y="102"/>
                </a:cubicBezTo>
                <a:cubicBezTo>
                  <a:pt x="35" y="94"/>
                  <a:pt x="31" y="84"/>
                  <a:pt x="31" y="73"/>
                </a:cubicBezTo>
                <a:cubicBezTo>
                  <a:pt x="31" y="62"/>
                  <a:pt x="35" y="52"/>
                  <a:pt x="43" y="44"/>
                </a:cubicBezTo>
                <a:cubicBezTo>
                  <a:pt x="51" y="36"/>
                  <a:pt x="61" y="32"/>
                  <a:pt x="72" y="32"/>
                </a:cubicBezTo>
                <a:cubicBezTo>
                  <a:pt x="83" y="32"/>
                  <a:pt x="93" y="36"/>
                  <a:pt x="101" y="44"/>
                </a:cubicBezTo>
                <a:cubicBezTo>
                  <a:pt x="109" y="52"/>
                  <a:pt x="113" y="62"/>
                  <a:pt x="113" y="73"/>
                </a:cubicBezTo>
                <a:cubicBezTo>
                  <a:pt x="113" y="74"/>
                  <a:pt x="113" y="74"/>
                  <a:pt x="113" y="75"/>
                </a:cubicBezTo>
                <a:cubicBezTo>
                  <a:pt x="170" y="25"/>
                  <a:pt x="239" y="0"/>
                  <a:pt x="318" y="0"/>
                </a:cubicBezTo>
                <a:cubicBezTo>
                  <a:pt x="319" y="0"/>
                  <a:pt x="319" y="0"/>
                  <a:pt x="320" y="0"/>
                </a:cubicBezTo>
                <a:cubicBezTo>
                  <a:pt x="320" y="70"/>
                  <a:pt x="320" y="70"/>
                  <a:pt x="320" y="70"/>
                </a:cubicBezTo>
                <a:cubicBezTo>
                  <a:pt x="328" y="62"/>
                  <a:pt x="338" y="58"/>
                  <a:pt x="349" y="58"/>
                </a:cubicBezTo>
                <a:cubicBezTo>
                  <a:pt x="361" y="58"/>
                  <a:pt x="370" y="62"/>
                  <a:pt x="378" y="70"/>
                </a:cubicBezTo>
                <a:cubicBezTo>
                  <a:pt x="386" y="78"/>
                  <a:pt x="390" y="88"/>
                  <a:pt x="390" y="99"/>
                </a:cubicBezTo>
                <a:cubicBezTo>
                  <a:pt x="390" y="110"/>
                  <a:pt x="386" y="120"/>
                  <a:pt x="378" y="128"/>
                </a:cubicBezTo>
                <a:cubicBezTo>
                  <a:pt x="370" y="136"/>
                  <a:pt x="361" y="140"/>
                  <a:pt x="349" y="140"/>
                </a:cubicBezTo>
                <a:cubicBezTo>
                  <a:pt x="338" y="140"/>
                  <a:pt x="328" y="136"/>
                  <a:pt x="320" y="128"/>
                </a:cubicBezTo>
                <a:cubicBezTo>
                  <a:pt x="320" y="171"/>
                  <a:pt x="320" y="171"/>
                  <a:pt x="320" y="171"/>
                </a:cubicBezTo>
                <a:cubicBezTo>
                  <a:pt x="320" y="171"/>
                  <a:pt x="319" y="171"/>
                  <a:pt x="318" y="171"/>
                </a:cubicBezTo>
                <a:cubicBezTo>
                  <a:pt x="277" y="171"/>
                  <a:pt x="243" y="186"/>
                  <a:pt x="214" y="214"/>
                </a:cubicBezTo>
                <a:cubicBezTo>
                  <a:pt x="186" y="242"/>
                  <a:pt x="172" y="277"/>
                  <a:pt x="172" y="317"/>
                </a:cubicBezTo>
                <a:close/>
              </a:path>
            </a:pathLst>
          </a:custGeom>
          <a:solidFill>
            <a:srgbClr val="7F7A63"/>
          </a:solidFill>
          <a:ln w="190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89" name="Freeform 129"/>
          <p:cNvSpPr/>
          <p:nvPr/>
        </p:nvSpPr>
        <p:spPr bwMode="auto">
          <a:xfrm>
            <a:off x="1465633" y="2448927"/>
            <a:ext cx="436849" cy="534327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6" y="58"/>
              </a:cxn>
              <a:cxn ang="0">
                <a:pos x="36" y="65"/>
              </a:cxn>
              <a:cxn ang="0">
                <a:pos x="34" y="68"/>
              </a:cxn>
              <a:cxn ang="0">
                <a:pos x="22" y="68"/>
              </a:cxn>
              <a:cxn ang="0">
                <a:pos x="20" y="65"/>
              </a:cxn>
              <a:cxn ang="0">
                <a:pos x="20" y="58"/>
              </a:cxn>
              <a:cxn ang="0">
                <a:pos x="2" y="58"/>
              </a:cxn>
              <a:cxn ang="0">
                <a:pos x="0" y="56"/>
              </a:cxn>
              <a:cxn ang="0">
                <a:pos x="1" y="54"/>
              </a:cxn>
              <a:cxn ang="0">
                <a:pos x="16" y="39"/>
              </a:cxn>
              <a:cxn ang="0">
                <a:pos x="7" y="39"/>
              </a:cxn>
              <a:cxn ang="0">
                <a:pos x="5" y="36"/>
              </a:cxn>
              <a:cxn ang="0">
                <a:pos x="6" y="34"/>
              </a:cxn>
              <a:cxn ang="0">
                <a:pos x="21" y="19"/>
              </a:cxn>
              <a:cxn ang="0">
                <a:pos x="13" y="19"/>
              </a:cxn>
              <a:cxn ang="0">
                <a:pos x="11" y="17"/>
              </a:cxn>
              <a:cxn ang="0">
                <a:pos x="12" y="15"/>
              </a:cxn>
              <a:cxn ang="0">
                <a:pos x="26" y="0"/>
              </a:cxn>
              <a:cxn ang="0">
                <a:pos x="28" y="0"/>
              </a:cxn>
              <a:cxn ang="0">
                <a:pos x="30" y="0"/>
              </a:cxn>
              <a:cxn ang="0">
                <a:pos x="44" y="15"/>
              </a:cxn>
              <a:cxn ang="0">
                <a:pos x="45" y="17"/>
              </a:cxn>
              <a:cxn ang="0">
                <a:pos x="42" y="19"/>
              </a:cxn>
              <a:cxn ang="0">
                <a:pos x="35" y="19"/>
              </a:cxn>
              <a:cxn ang="0">
                <a:pos x="50" y="34"/>
              </a:cxn>
              <a:cxn ang="0">
                <a:pos x="51" y="36"/>
              </a:cxn>
              <a:cxn ang="0">
                <a:pos x="49" y="39"/>
              </a:cxn>
              <a:cxn ang="0">
                <a:pos x="40" y="39"/>
              </a:cxn>
              <a:cxn ang="0">
                <a:pos x="55" y="54"/>
              </a:cxn>
              <a:cxn ang="0">
                <a:pos x="56" y="56"/>
              </a:cxn>
              <a:cxn ang="0">
                <a:pos x="53" y="58"/>
              </a:cxn>
            </a:cxnLst>
            <a:rect l="0" t="0" r="r" b="b"/>
            <a:pathLst>
              <a:path w="56" h="68">
                <a:moveTo>
                  <a:pt x="53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60"/>
                  <a:pt x="36" y="63"/>
                  <a:pt x="36" y="65"/>
                </a:cubicBezTo>
                <a:cubicBezTo>
                  <a:pt x="36" y="67"/>
                  <a:pt x="35" y="68"/>
                  <a:pt x="34" y="68"/>
                </a:cubicBezTo>
                <a:cubicBezTo>
                  <a:pt x="22" y="68"/>
                  <a:pt x="22" y="68"/>
                  <a:pt x="22" y="68"/>
                </a:cubicBezTo>
                <a:cubicBezTo>
                  <a:pt x="21" y="68"/>
                  <a:pt x="20" y="67"/>
                  <a:pt x="20" y="65"/>
                </a:cubicBezTo>
                <a:cubicBezTo>
                  <a:pt x="20" y="63"/>
                  <a:pt x="20" y="60"/>
                  <a:pt x="20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6"/>
                </a:cubicBezTo>
                <a:cubicBezTo>
                  <a:pt x="0" y="55"/>
                  <a:pt x="0" y="54"/>
                  <a:pt x="1" y="54"/>
                </a:cubicBezTo>
                <a:cubicBezTo>
                  <a:pt x="16" y="39"/>
                  <a:pt x="16" y="39"/>
                  <a:pt x="16" y="39"/>
                </a:cubicBezTo>
                <a:cubicBezTo>
                  <a:pt x="7" y="39"/>
                  <a:pt x="7" y="39"/>
                  <a:pt x="7" y="39"/>
                </a:cubicBezTo>
                <a:cubicBezTo>
                  <a:pt x="6" y="39"/>
                  <a:pt x="5" y="37"/>
                  <a:pt x="5" y="36"/>
                </a:cubicBezTo>
                <a:cubicBezTo>
                  <a:pt x="5" y="35"/>
                  <a:pt x="5" y="35"/>
                  <a:pt x="6" y="34"/>
                </a:cubicBezTo>
                <a:cubicBezTo>
                  <a:pt x="21" y="19"/>
                  <a:pt x="21" y="19"/>
                  <a:pt x="2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19"/>
                  <a:pt x="11" y="18"/>
                  <a:pt x="11" y="17"/>
                </a:cubicBezTo>
                <a:cubicBezTo>
                  <a:pt x="11" y="16"/>
                  <a:pt x="11" y="15"/>
                  <a:pt x="12" y="15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7" y="0"/>
                  <a:pt x="28" y="0"/>
                </a:cubicBezTo>
                <a:cubicBezTo>
                  <a:pt x="29" y="0"/>
                  <a:pt x="29" y="0"/>
                  <a:pt x="30" y="0"/>
                </a:cubicBez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6"/>
                  <a:pt x="45" y="17"/>
                </a:cubicBezTo>
                <a:cubicBezTo>
                  <a:pt x="45" y="18"/>
                  <a:pt x="44" y="19"/>
                  <a:pt x="42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5"/>
                  <a:pt x="51" y="35"/>
                  <a:pt x="51" y="36"/>
                </a:cubicBezTo>
                <a:cubicBezTo>
                  <a:pt x="51" y="37"/>
                  <a:pt x="50" y="39"/>
                  <a:pt x="49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5"/>
                  <a:pt x="56" y="56"/>
                </a:cubicBezTo>
                <a:cubicBezTo>
                  <a:pt x="56" y="57"/>
                  <a:pt x="55" y="58"/>
                  <a:pt x="53" y="5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0" name="Freeform 182"/>
          <p:cNvSpPr>
            <a:spLocks noEditPoints="1"/>
          </p:cNvSpPr>
          <p:nvPr/>
        </p:nvSpPr>
        <p:spPr bwMode="auto">
          <a:xfrm>
            <a:off x="1175456" y="3908304"/>
            <a:ext cx="597413" cy="558165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1" name="Freeform 211"/>
          <p:cNvSpPr>
            <a:spLocks noEditPoints="1"/>
          </p:cNvSpPr>
          <p:nvPr/>
        </p:nvSpPr>
        <p:spPr bwMode="auto">
          <a:xfrm>
            <a:off x="3897521" y="3006097"/>
            <a:ext cx="522304" cy="518160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51" y="58"/>
              </a:cxn>
              <a:cxn ang="0">
                <a:pos x="7" y="58"/>
              </a:cxn>
              <a:cxn ang="0">
                <a:pos x="0" y="50"/>
              </a:cxn>
              <a:cxn ang="0">
                <a:pos x="0" y="7"/>
              </a:cxn>
              <a:cxn ang="0">
                <a:pos x="7" y="0"/>
              </a:cxn>
              <a:cxn ang="0">
                <a:pos x="51" y="0"/>
              </a:cxn>
              <a:cxn ang="0">
                <a:pos x="58" y="7"/>
              </a:cxn>
              <a:cxn ang="0">
                <a:pos x="58" y="50"/>
              </a:cxn>
              <a:cxn ang="0">
                <a:pos x="51" y="24"/>
              </a:cxn>
              <a:cxn ang="0">
                <a:pos x="46" y="24"/>
              </a:cxn>
              <a:cxn ang="0">
                <a:pos x="47" y="29"/>
              </a:cxn>
              <a:cxn ang="0">
                <a:pos x="29" y="47"/>
              </a:cxn>
              <a:cxn ang="0">
                <a:pos x="11" y="29"/>
              </a:cxn>
              <a:cxn ang="0">
                <a:pos x="12" y="24"/>
              </a:cxn>
              <a:cxn ang="0">
                <a:pos x="6" y="24"/>
              </a:cxn>
              <a:cxn ang="0">
                <a:pos x="6" y="49"/>
              </a:cxn>
              <a:cxn ang="0">
                <a:pos x="9" y="51"/>
              </a:cxn>
              <a:cxn ang="0">
                <a:pos x="49" y="51"/>
              </a:cxn>
              <a:cxn ang="0">
                <a:pos x="51" y="49"/>
              </a:cxn>
              <a:cxn ang="0">
                <a:pos x="51" y="24"/>
              </a:cxn>
              <a:cxn ang="0">
                <a:pos x="29" y="17"/>
              </a:cxn>
              <a:cxn ang="0">
                <a:pos x="17" y="29"/>
              </a:cxn>
              <a:cxn ang="0">
                <a:pos x="29" y="40"/>
              </a:cxn>
              <a:cxn ang="0">
                <a:pos x="41" y="29"/>
              </a:cxn>
              <a:cxn ang="0">
                <a:pos x="29" y="17"/>
              </a:cxn>
              <a:cxn ang="0">
                <a:pos x="51" y="9"/>
              </a:cxn>
              <a:cxn ang="0">
                <a:pos x="49" y="6"/>
              </a:cxn>
              <a:cxn ang="0">
                <a:pos x="42" y="6"/>
              </a:cxn>
              <a:cxn ang="0">
                <a:pos x="40" y="9"/>
              </a:cxn>
              <a:cxn ang="0">
                <a:pos x="40" y="15"/>
              </a:cxn>
              <a:cxn ang="0">
                <a:pos x="42" y="18"/>
              </a:cxn>
              <a:cxn ang="0">
                <a:pos x="49" y="18"/>
              </a:cxn>
              <a:cxn ang="0">
                <a:pos x="51" y="15"/>
              </a:cxn>
              <a:cxn ang="0">
                <a:pos x="51" y="9"/>
              </a:cxn>
            </a:cxnLst>
            <a:rect l="0" t="0" r="r" b="b"/>
            <a:pathLst>
              <a:path w="58" h="58">
                <a:moveTo>
                  <a:pt x="58" y="50"/>
                </a:moveTo>
                <a:cubicBezTo>
                  <a:pt x="58" y="54"/>
                  <a:pt x="55" y="58"/>
                  <a:pt x="51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4"/>
                  <a:pt x="0" y="5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5" y="0"/>
                  <a:pt x="58" y="3"/>
                  <a:pt x="58" y="7"/>
                </a:cubicBezTo>
                <a:lnTo>
                  <a:pt x="58" y="50"/>
                </a:lnTo>
                <a:close/>
                <a:moveTo>
                  <a:pt x="51" y="24"/>
                </a:moveTo>
                <a:cubicBezTo>
                  <a:pt x="46" y="24"/>
                  <a:pt x="46" y="24"/>
                  <a:pt x="46" y="24"/>
                </a:cubicBezTo>
                <a:cubicBezTo>
                  <a:pt x="47" y="26"/>
                  <a:pt x="47" y="27"/>
                  <a:pt x="47" y="29"/>
                </a:cubicBezTo>
                <a:cubicBezTo>
                  <a:pt x="47" y="39"/>
                  <a:pt x="39" y="47"/>
                  <a:pt x="29" y="47"/>
                </a:cubicBezTo>
                <a:cubicBezTo>
                  <a:pt x="19" y="47"/>
                  <a:pt x="11" y="39"/>
                  <a:pt x="11" y="29"/>
                </a:cubicBezTo>
                <a:cubicBezTo>
                  <a:pt x="11" y="27"/>
                  <a:pt x="11" y="26"/>
                  <a:pt x="12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50"/>
                  <a:pt x="7" y="51"/>
                  <a:pt x="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lnTo>
                  <a:pt x="51" y="24"/>
                </a:lnTo>
                <a:close/>
                <a:moveTo>
                  <a:pt x="29" y="17"/>
                </a:moveTo>
                <a:cubicBezTo>
                  <a:pt x="23" y="17"/>
                  <a:pt x="17" y="22"/>
                  <a:pt x="17" y="29"/>
                </a:cubicBezTo>
                <a:cubicBezTo>
                  <a:pt x="17" y="35"/>
                  <a:pt x="23" y="40"/>
                  <a:pt x="29" y="40"/>
                </a:cubicBezTo>
                <a:cubicBezTo>
                  <a:pt x="35" y="40"/>
                  <a:pt x="41" y="35"/>
                  <a:pt x="41" y="29"/>
                </a:cubicBezTo>
                <a:cubicBezTo>
                  <a:pt x="41" y="22"/>
                  <a:pt x="35" y="17"/>
                  <a:pt x="29" y="17"/>
                </a:cubicBezTo>
                <a:close/>
                <a:moveTo>
                  <a:pt x="51" y="9"/>
                </a:moveTo>
                <a:cubicBezTo>
                  <a:pt x="51" y="7"/>
                  <a:pt x="50" y="6"/>
                  <a:pt x="49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1" y="6"/>
                  <a:pt x="40" y="7"/>
                  <a:pt x="40" y="9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6"/>
                  <a:pt x="41" y="18"/>
                  <a:pt x="42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8"/>
                  <a:pt x="51" y="16"/>
                  <a:pt x="51" y="15"/>
                </a:cubicBezTo>
                <a:lnTo>
                  <a:pt x="51" y="9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2" name="Freeform 135"/>
          <p:cNvSpPr>
            <a:spLocks noEditPoints="1"/>
          </p:cNvSpPr>
          <p:nvPr/>
        </p:nvSpPr>
        <p:spPr bwMode="auto">
          <a:xfrm>
            <a:off x="3396239" y="4566526"/>
            <a:ext cx="527292" cy="49391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3" name="Freeform 239"/>
          <p:cNvSpPr>
            <a:spLocks noEditPoints="1"/>
          </p:cNvSpPr>
          <p:nvPr/>
        </p:nvSpPr>
        <p:spPr bwMode="auto">
          <a:xfrm>
            <a:off x="2419734" y="3397372"/>
            <a:ext cx="649687" cy="639456"/>
          </a:xfrm>
          <a:custGeom>
            <a:avLst/>
            <a:gdLst/>
            <a:ahLst/>
            <a:cxnLst>
              <a:cxn ang="0">
                <a:pos x="58" y="35"/>
              </a:cxn>
              <a:cxn ang="0">
                <a:pos x="29" y="58"/>
              </a:cxn>
              <a:cxn ang="0">
                <a:pos x="9" y="50"/>
              </a:cxn>
              <a:cxn ang="0">
                <a:pos x="5" y="55"/>
              </a:cxn>
              <a:cxn ang="0">
                <a:pos x="3" y="55"/>
              </a:cxn>
              <a:cxn ang="0">
                <a:pos x="0" y="53"/>
              </a:cxn>
              <a:cxn ang="0">
                <a:pos x="0" y="36"/>
              </a:cxn>
              <a:cxn ang="0">
                <a:pos x="3" y="34"/>
              </a:cxn>
              <a:cxn ang="0">
                <a:pos x="20" y="34"/>
              </a:cxn>
              <a:cxn ang="0">
                <a:pos x="22" y="36"/>
              </a:cxn>
              <a:cxn ang="0">
                <a:pos x="22" y="38"/>
              </a:cxn>
              <a:cxn ang="0">
                <a:pos x="16" y="43"/>
              </a:cxn>
              <a:cxn ang="0">
                <a:pos x="30" y="48"/>
              </a:cxn>
              <a:cxn ang="0">
                <a:pos x="46" y="39"/>
              </a:cxn>
              <a:cxn ang="0">
                <a:pos x="48" y="34"/>
              </a:cxn>
              <a:cxn ang="0">
                <a:pos x="49" y="34"/>
              </a:cxn>
              <a:cxn ang="0">
                <a:pos x="57" y="34"/>
              </a:cxn>
              <a:cxn ang="0">
                <a:pos x="58" y="35"/>
              </a:cxn>
              <a:cxn ang="0">
                <a:pos x="58" y="35"/>
              </a:cxn>
              <a:cxn ang="0">
                <a:pos x="59" y="21"/>
              </a:cxn>
              <a:cxn ang="0">
                <a:pos x="56" y="24"/>
              </a:cxn>
              <a:cxn ang="0">
                <a:pos x="39" y="24"/>
              </a:cxn>
              <a:cxn ang="0">
                <a:pos x="37" y="21"/>
              </a:cxn>
              <a:cxn ang="0">
                <a:pos x="38" y="20"/>
              </a:cxn>
              <a:cxn ang="0">
                <a:pos x="43" y="14"/>
              </a:cxn>
              <a:cxn ang="0">
                <a:pos x="30" y="9"/>
              </a:cxn>
              <a:cxn ang="0">
                <a:pos x="13" y="19"/>
              </a:cxn>
              <a:cxn ang="0">
                <a:pos x="11" y="23"/>
              </a:cxn>
              <a:cxn ang="0">
                <a:pos x="10" y="24"/>
              </a:cxn>
              <a:cxn ang="0">
                <a:pos x="2" y="24"/>
              </a:cxn>
              <a:cxn ang="0">
                <a:pos x="1" y="23"/>
              </a:cxn>
              <a:cxn ang="0">
                <a:pos x="1" y="22"/>
              </a:cxn>
              <a:cxn ang="0">
                <a:pos x="30" y="0"/>
              </a:cxn>
              <a:cxn ang="0">
                <a:pos x="50" y="8"/>
              </a:cxn>
              <a:cxn ang="0">
                <a:pos x="55" y="3"/>
              </a:cxn>
              <a:cxn ang="0">
                <a:pos x="56" y="2"/>
              </a:cxn>
              <a:cxn ang="0">
                <a:pos x="59" y="4"/>
              </a:cxn>
              <a:cxn ang="0">
                <a:pos x="59" y="21"/>
              </a:cxn>
            </a:cxnLst>
            <a:rect l="0" t="0" r="r" b="b"/>
            <a:pathLst>
              <a:path w="59" h="58">
                <a:moveTo>
                  <a:pt x="58" y="35"/>
                </a:moveTo>
                <a:cubicBezTo>
                  <a:pt x="55" y="48"/>
                  <a:pt x="43" y="58"/>
                  <a:pt x="29" y="58"/>
                </a:cubicBezTo>
                <a:cubicBezTo>
                  <a:pt x="22" y="58"/>
                  <a:pt x="15" y="55"/>
                  <a:pt x="9" y="50"/>
                </a:cubicBezTo>
                <a:cubicBezTo>
                  <a:pt x="5" y="55"/>
                  <a:pt x="5" y="55"/>
                  <a:pt x="5" y="55"/>
                </a:cubicBezTo>
                <a:cubicBezTo>
                  <a:pt x="4" y="55"/>
                  <a:pt x="4" y="55"/>
                  <a:pt x="3" y="55"/>
                </a:cubicBezTo>
                <a:cubicBezTo>
                  <a:pt x="2" y="55"/>
                  <a:pt x="0" y="54"/>
                  <a:pt x="0" y="5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2" y="34"/>
                  <a:pt x="3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1" y="34"/>
                  <a:pt x="22" y="35"/>
                  <a:pt x="22" y="36"/>
                </a:cubicBezTo>
                <a:cubicBezTo>
                  <a:pt x="22" y="37"/>
                  <a:pt x="22" y="37"/>
                  <a:pt x="22" y="38"/>
                </a:cubicBezTo>
                <a:cubicBezTo>
                  <a:pt x="16" y="43"/>
                  <a:pt x="16" y="43"/>
                  <a:pt x="16" y="43"/>
                </a:cubicBezTo>
                <a:cubicBezTo>
                  <a:pt x="20" y="46"/>
                  <a:pt x="25" y="48"/>
                  <a:pt x="30" y="48"/>
                </a:cubicBezTo>
                <a:cubicBezTo>
                  <a:pt x="36" y="48"/>
                  <a:pt x="43" y="45"/>
                  <a:pt x="46" y="39"/>
                </a:cubicBezTo>
                <a:cubicBezTo>
                  <a:pt x="47" y="37"/>
                  <a:pt x="48" y="36"/>
                  <a:pt x="48" y="34"/>
                </a:cubicBezTo>
                <a:cubicBezTo>
                  <a:pt x="48" y="34"/>
                  <a:pt x="49" y="34"/>
                  <a:pt x="49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8" y="34"/>
                  <a:pt x="58" y="35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9" y="21"/>
                </a:moveTo>
                <a:cubicBezTo>
                  <a:pt x="59" y="23"/>
                  <a:pt x="58" y="24"/>
                  <a:pt x="56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8" y="24"/>
                  <a:pt x="37" y="23"/>
                  <a:pt x="37" y="21"/>
                </a:cubicBezTo>
                <a:cubicBezTo>
                  <a:pt x="37" y="21"/>
                  <a:pt x="37" y="20"/>
                  <a:pt x="38" y="20"/>
                </a:cubicBezTo>
                <a:cubicBezTo>
                  <a:pt x="43" y="14"/>
                  <a:pt x="43" y="14"/>
                  <a:pt x="43" y="14"/>
                </a:cubicBezTo>
                <a:cubicBezTo>
                  <a:pt x="39" y="11"/>
                  <a:pt x="34" y="9"/>
                  <a:pt x="30" y="9"/>
                </a:cubicBezTo>
                <a:cubicBezTo>
                  <a:pt x="23" y="9"/>
                  <a:pt x="17" y="13"/>
                  <a:pt x="13" y="19"/>
                </a:cubicBezTo>
                <a:cubicBezTo>
                  <a:pt x="12" y="20"/>
                  <a:pt x="12" y="21"/>
                  <a:pt x="11" y="23"/>
                </a:cubicBezTo>
                <a:cubicBezTo>
                  <a:pt x="11" y="24"/>
                  <a:pt x="10" y="24"/>
                  <a:pt x="10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1" y="23"/>
                  <a:pt x="1" y="23"/>
                </a:cubicBezTo>
                <a:cubicBezTo>
                  <a:pt x="1" y="23"/>
                  <a:pt x="1" y="22"/>
                  <a:pt x="1" y="22"/>
                </a:cubicBezTo>
                <a:cubicBezTo>
                  <a:pt x="4" y="9"/>
                  <a:pt x="16" y="0"/>
                  <a:pt x="30" y="0"/>
                </a:cubicBezTo>
                <a:cubicBezTo>
                  <a:pt x="37" y="0"/>
                  <a:pt x="44" y="3"/>
                  <a:pt x="50" y="8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2"/>
                  <a:pt x="56" y="2"/>
                  <a:pt x="56" y="2"/>
                </a:cubicBezTo>
                <a:cubicBezTo>
                  <a:pt x="58" y="2"/>
                  <a:pt x="59" y="3"/>
                  <a:pt x="59" y="4"/>
                </a:cubicBezTo>
                <a:lnTo>
                  <a:pt x="59" y="21"/>
                </a:lnTo>
                <a:close/>
              </a:path>
            </a:pathLst>
          </a:custGeom>
          <a:solidFill>
            <a:srgbClr val="7F7A6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665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8794" name="TextBox 34"/>
          <p:cNvSpPr txBox="1"/>
          <p:nvPr/>
        </p:nvSpPr>
        <p:spPr>
          <a:xfrm>
            <a:off x="5939155" y="1649730"/>
            <a:ext cx="5610225" cy="2030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375410">
              <a:lnSpc>
                <a:spcPct val="130000"/>
              </a:lnSpc>
            </a:pPr>
            <a:r>
              <a:rPr lang="zh-CN" altLang="en-US" sz="2800" dirty="0"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rPr>
              <a:t>中期规划（毕业两到三年内）</a:t>
            </a:r>
          </a:p>
          <a:p>
            <a:pPr defTabSz="1375410">
              <a:lnSpc>
                <a:spcPct val="130000"/>
              </a:lnSpc>
            </a:pPr>
            <a:r>
              <a:rPr lang="zh-CN" altLang="en-US" sz="2800" dirty="0"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rPr>
              <a:t>准备攻读研究生，提高自身综合素质。夯实安全工程专业基础知识技能，明晰发展前景。</a:t>
            </a:r>
          </a:p>
        </p:txBody>
      </p:sp>
      <p:sp>
        <p:nvSpPr>
          <p:cNvPr id="1048795" name="Oval 36"/>
          <p:cNvSpPr>
            <a:spLocks noChangeAspect="1"/>
          </p:cNvSpPr>
          <p:nvPr/>
        </p:nvSpPr>
        <p:spPr>
          <a:xfrm>
            <a:off x="5102860" y="1649730"/>
            <a:ext cx="864870" cy="865505"/>
          </a:xfrm>
          <a:prstGeom prst="ellipse">
            <a:avLst/>
          </a:prstGeom>
          <a:solidFill>
            <a:srgbClr val="7F7A63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>
              <a:lnSpc>
                <a:spcPct val="130000"/>
              </a:lnSpc>
            </a:pPr>
            <a:endParaRPr lang="en-US" sz="300" b="1" dirty="0">
              <a:solidFill>
                <a:srgbClr val="FFFFFF"/>
              </a:solidFill>
              <a:latin typeface="微软雅黑" panose="020B050302020402020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048797" name="Oval 39"/>
          <p:cNvSpPr>
            <a:spLocks noChangeAspect="1"/>
          </p:cNvSpPr>
          <p:nvPr/>
        </p:nvSpPr>
        <p:spPr>
          <a:xfrm>
            <a:off x="5102860" y="3754755"/>
            <a:ext cx="864870" cy="865505"/>
          </a:xfrm>
          <a:prstGeom prst="ellipse">
            <a:avLst/>
          </a:prstGeom>
          <a:solidFill>
            <a:srgbClr val="7F7A63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>
              <a:lnSpc>
                <a:spcPct val="130000"/>
              </a:lnSpc>
            </a:pPr>
            <a:endParaRPr lang="en-US" sz="300" b="1" dirty="0">
              <a:solidFill>
                <a:srgbClr val="FFFFFF"/>
              </a:solidFill>
              <a:latin typeface="微软雅黑" panose="020B050302020402020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048803" name="TextBox 47"/>
          <p:cNvSpPr txBox="1"/>
          <p:nvPr/>
        </p:nvSpPr>
        <p:spPr>
          <a:xfrm>
            <a:off x="5939155" y="3908425"/>
            <a:ext cx="5610225" cy="2425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1375410">
              <a:lnSpc>
                <a:spcPct val="130000"/>
              </a:lnSpc>
            </a:pPr>
            <a:r>
              <a:rPr lang="en-US" sz="2800" dirty="0"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rPr>
              <a:t>长期规划（毕业三到六年内）</a:t>
            </a:r>
          </a:p>
          <a:p>
            <a:pPr defTabSz="1375410">
              <a:lnSpc>
                <a:spcPct val="130000"/>
              </a:lnSpc>
            </a:pPr>
            <a:r>
              <a:rPr lang="en-US" sz="2800" dirty="0">
                <a:latin typeface="仿宋_GB2312" panose="02010609030101010101" charset="-122"/>
                <a:ea typeface="仿宋_GB2312" panose="02010609030101010101" charset="-122"/>
                <a:cs typeface="+mn-ea"/>
                <a:sym typeface="+mn-lt"/>
              </a:rPr>
              <a:t>从事城市安全行业后，计划用五年的时间，成为专业能力强、思想素质高、工作经验丰富的复合型人才。</a:t>
            </a:r>
          </a:p>
        </p:txBody>
      </p:sp>
      <p:sp>
        <p:nvSpPr>
          <p:cNvPr id="1048840" name="Freeform 105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3904335" y="3644706"/>
            <a:ext cx="577708" cy="56933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7F7A6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8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" name="Freeform 105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5252440" y="1797491"/>
            <a:ext cx="577708" cy="569336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7F7A6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8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48841" name="Freeform 62"/>
          <p:cNvSpPr>
            <a:spLocks noChangeAspect="1" noEditPoints="1"/>
          </p:cNvSpPr>
          <p:nvPr>
            <p:custDataLst>
              <p:tags r:id="rId3"/>
            </p:custDataLst>
          </p:nvPr>
        </p:nvSpPr>
        <p:spPr bwMode="auto">
          <a:xfrm>
            <a:off x="5252739" y="3896801"/>
            <a:ext cx="564820" cy="569336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7F7A6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>
              <a:lnSpc>
                <a:spcPct val="130000"/>
              </a:lnSpc>
            </a:pPr>
            <a:endParaRPr lang="en-US" sz="2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0" name="文本框 8"/>
          <p:cNvSpPr txBox="1"/>
          <p:nvPr/>
        </p:nvSpPr>
        <p:spPr>
          <a:xfrm>
            <a:off x="4230370" y="1585595"/>
            <a:ext cx="3610610" cy="9677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200" b="1" spc="600">
                <a:solidFill>
                  <a:srgbClr val="7F7A63"/>
                </a:solidFill>
                <a:latin typeface="微软雅黑" panose="020B0503020204020204" charset="-122"/>
                <a:cs typeface="Arial" panose="020B0604020202020204" pitchFamily="34" charset="0"/>
              </a:rPr>
              <a:t>THANKS</a:t>
            </a:r>
            <a:endParaRPr lang="zh-CN" altLang="en-US" sz="5200" b="1" spc="600" dirty="0">
              <a:solidFill>
                <a:srgbClr val="7F7A63"/>
              </a:solidFill>
              <a:latin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048981" name="文本框 9"/>
          <p:cNvSpPr txBox="1"/>
          <p:nvPr/>
        </p:nvSpPr>
        <p:spPr>
          <a:xfrm>
            <a:off x="3324666" y="2987466"/>
            <a:ext cx="5542669" cy="9372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500" b="1">
                <a:solidFill>
                  <a:srgbClr val="7F7A63"/>
                </a:solidFill>
                <a:latin typeface="仿宋_GB2312" panose="02010609030101010101" charset="-122"/>
                <a:ea typeface="仿宋_GB2312" panose="02010609030101010101" charset="-122"/>
                <a:cs typeface="微软雅黑" panose="020B0503020204020204" charset="-122"/>
              </a:rPr>
              <a:t>感谢您的聆听</a:t>
            </a:r>
            <a:endParaRPr lang="zh-CN" altLang="en-US" sz="5500" b="1" dirty="0">
              <a:solidFill>
                <a:srgbClr val="7F7A63"/>
              </a:solidFill>
              <a:latin typeface="仿宋_GB2312" panose="02010609030101010101" charset="-122"/>
              <a:ea typeface="仿宋_GB2312" panose="02010609030101010101" charset="-122"/>
              <a:cs typeface="微软雅黑" panose="020B0503020204020204" charset="-122"/>
            </a:endParaRPr>
          </a:p>
        </p:txBody>
      </p:sp>
      <p:sp>
        <p:nvSpPr>
          <p:cNvPr id="1048982" name="文本框 10"/>
          <p:cNvSpPr txBox="1"/>
          <p:nvPr/>
        </p:nvSpPr>
        <p:spPr>
          <a:xfrm>
            <a:off x="3573037" y="4037973"/>
            <a:ext cx="5045927" cy="5486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400" b="1">
                <a:solidFill>
                  <a:srgbClr val="7F7A63"/>
                </a:solidFill>
                <a:latin typeface="微软雅黑" panose="020B0503020204020204" charset="-122"/>
                <a:ea typeface="+mj-ea"/>
                <a:cs typeface="Arial" panose="020B0604020202020204" pitchFamily="34" charset="0"/>
              </a:rPr>
              <a:t>STUDENTS CAREER PLANNING</a:t>
            </a:r>
            <a:endParaRPr lang="en-US" altLang="zh-CN" sz="2400" b="1" dirty="0">
              <a:solidFill>
                <a:srgbClr val="7F7A63"/>
              </a:solidFill>
              <a:latin typeface="微软雅黑" panose="020B0503020204020204" charset="-122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3145749" name="直接连接符 11"/>
          <p:cNvCxnSpPr/>
          <p:nvPr/>
        </p:nvCxnSpPr>
        <p:spPr>
          <a:xfrm>
            <a:off x="5547988" y="2801628"/>
            <a:ext cx="966324" cy="0"/>
          </a:xfrm>
          <a:prstGeom prst="line">
            <a:avLst/>
          </a:prstGeom>
          <a:ln w="28575" cap="rnd">
            <a:solidFill>
              <a:srgbClr val="7F7A6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组合 3"/>
          <p:cNvGrpSpPr/>
          <p:nvPr/>
        </p:nvGrpSpPr>
        <p:grpSpPr>
          <a:xfrm>
            <a:off x="4567451" y="4832560"/>
            <a:ext cx="3057099" cy="513346"/>
            <a:chOff x="833959" y="4848625"/>
            <a:chExt cx="3057099" cy="513346"/>
          </a:xfrm>
        </p:grpSpPr>
        <p:sp>
          <p:nvSpPr>
            <p:cNvPr id="1048983" name="矩形: 圆角 1"/>
            <p:cNvSpPr/>
            <p:nvPr/>
          </p:nvSpPr>
          <p:spPr>
            <a:xfrm>
              <a:off x="833959" y="4848625"/>
              <a:ext cx="3057099" cy="513346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7F7A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微软雅黑" panose="020B0503020204020204" charset="-122"/>
              </a:endParaRPr>
            </a:p>
          </p:txBody>
        </p:sp>
        <p:sp>
          <p:nvSpPr>
            <p:cNvPr id="1048984" name="任意多边形: 形状 13"/>
            <p:cNvSpPr/>
            <p:nvPr/>
          </p:nvSpPr>
          <p:spPr>
            <a:xfrm>
              <a:off x="833959" y="4848625"/>
              <a:ext cx="1545764" cy="513346"/>
            </a:xfrm>
            <a:custGeom>
              <a:avLst/>
              <a:gdLst>
                <a:gd name="connsiteX0" fmla="*/ 256673 w 1545764"/>
                <a:gd name="connsiteY0" fmla="*/ 0 h 513346"/>
                <a:gd name="connsiteX1" fmla="*/ 1545764 w 1545764"/>
                <a:gd name="connsiteY1" fmla="*/ 0 h 513346"/>
                <a:gd name="connsiteX2" fmla="*/ 1545764 w 1545764"/>
                <a:gd name="connsiteY2" fmla="*/ 513346 h 513346"/>
                <a:gd name="connsiteX3" fmla="*/ 256673 w 1545764"/>
                <a:gd name="connsiteY3" fmla="*/ 513346 h 513346"/>
                <a:gd name="connsiteX4" fmla="*/ 0 w 1545764"/>
                <a:gd name="connsiteY4" fmla="*/ 256673 h 513346"/>
                <a:gd name="connsiteX5" fmla="*/ 256673 w 1545764"/>
                <a:gd name="connsiteY5" fmla="*/ 0 h 513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5764" h="513346">
                  <a:moveTo>
                    <a:pt x="256673" y="0"/>
                  </a:moveTo>
                  <a:lnTo>
                    <a:pt x="1545764" y="0"/>
                  </a:lnTo>
                  <a:lnTo>
                    <a:pt x="1545764" y="513346"/>
                  </a:lnTo>
                  <a:lnTo>
                    <a:pt x="256673" y="513346"/>
                  </a:lnTo>
                  <a:cubicBezTo>
                    <a:pt x="114916" y="513346"/>
                    <a:pt x="0" y="398430"/>
                    <a:pt x="0" y="256673"/>
                  </a:cubicBezTo>
                  <a:cubicBezTo>
                    <a:pt x="0" y="114916"/>
                    <a:pt x="114916" y="0"/>
                    <a:pt x="256673" y="0"/>
                  </a:cubicBezTo>
                  <a:close/>
                </a:path>
              </a:pathLst>
            </a:custGeom>
            <a:solidFill>
              <a:srgbClr val="7F7A63"/>
            </a:solidFill>
            <a:ln>
              <a:solidFill>
                <a:srgbClr val="7F7A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微软雅黑" panose="020B0503020204020204" charset="-122"/>
              </a:endParaRPr>
            </a:p>
          </p:txBody>
        </p:sp>
      </p:grpSp>
      <p:sp>
        <p:nvSpPr>
          <p:cNvPr id="1048985" name="矩形 7"/>
          <p:cNvSpPr/>
          <p:nvPr/>
        </p:nvSpPr>
        <p:spPr>
          <a:xfrm>
            <a:off x="4825669" y="4902826"/>
            <a:ext cx="114769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>
                <a:solidFill>
                  <a:schemeClr val="bg1"/>
                </a:solidFill>
                <a:latin typeface="仿宋_GB2312" panose="02010609030101010101" charset="-122"/>
                <a:ea typeface="仿宋_GB2312" panose="02010609030101010101" charset="-122"/>
                <a:cs typeface="微软雅黑" panose="020B0503020204020204" charset="-122"/>
                <a:sym typeface="微软雅黑" panose="020B0503020204020204" charset="-122"/>
              </a:rPr>
              <a:t>规划人</a:t>
            </a:r>
            <a:endParaRPr lang="zh-CN" altLang="en-US" sz="2000" dirty="0">
              <a:solidFill>
                <a:schemeClr val="bg1"/>
              </a:solidFill>
              <a:latin typeface="仿宋_GB2312" panose="02010609030101010101" charset="-122"/>
              <a:ea typeface="仿宋_GB2312" panose="02010609030101010101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48986" name="矩形 14"/>
          <p:cNvSpPr/>
          <p:nvPr/>
        </p:nvSpPr>
        <p:spPr>
          <a:xfrm>
            <a:off x="6238875" y="4899660"/>
            <a:ext cx="13055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000" dirty="0">
                <a:latin typeface="仿宋_GB2312" panose="02010609030101010101" charset="-122"/>
                <a:ea typeface="仿宋_GB2312" panose="02010609030101010101" charset="-122"/>
                <a:cs typeface="微软雅黑" panose="020B0503020204020204" charset="-122"/>
                <a:sym typeface="微软雅黑" panose="020B0503020204020204" charset="-122"/>
              </a:rPr>
              <a:t>xxx</a:t>
            </a:r>
          </a:p>
        </p:txBody>
      </p:sp>
      <p:pic>
        <p:nvPicPr>
          <p:cNvPr id="2097188" name="图片 15"/>
          <p:cNvPicPr>
            <a:picLocks noChangeAspect="1"/>
          </p:cNvPicPr>
          <p:nvPr/>
        </p:nvPicPr>
        <p:blipFill rotWithShape="1">
          <a:blip r:embed="rId3"/>
          <a:srcRect t="50000" r="45762" b="2963"/>
          <a:stretch>
            <a:fillRect/>
          </a:stretch>
        </p:blipFill>
        <p:spPr>
          <a:xfrm rot="7038168">
            <a:off x="2773192" y="4798681"/>
            <a:ext cx="1803695" cy="2193014"/>
          </a:xfrm>
          <a:prstGeom prst="rect">
            <a:avLst/>
          </a:prstGeom>
        </p:spPr>
      </p:pic>
      <p:pic>
        <p:nvPicPr>
          <p:cNvPr id="2097189" name="图片 16"/>
          <p:cNvPicPr>
            <a:picLocks noChangeAspect="1"/>
          </p:cNvPicPr>
          <p:nvPr/>
        </p:nvPicPr>
        <p:blipFill rotWithShape="1">
          <a:blip r:embed="rId4" cstate="print"/>
          <a:srcRect l="54721" b="55782"/>
          <a:stretch>
            <a:fillRect/>
          </a:stretch>
        </p:blipFill>
        <p:spPr>
          <a:xfrm rot="3542354">
            <a:off x="8151261" y="784142"/>
            <a:ext cx="1170841" cy="16030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81350" y="1672590"/>
            <a:ext cx="5605780" cy="3051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fontAlgn="auto">
              <a:lnSpc>
                <a:spcPts val="2800"/>
              </a:lnSpc>
            </a:pPr>
            <a:r>
              <a:rPr lang="en-US" altLang="zh-CN"/>
              <a:t>         </a:t>
            </a:r>
            <a:r>
              <a:rPr lang="en-US" altLang="zh-CN" sz="24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2023年9月，我开启大学生活，成为</a:t>
            </a: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xxx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学院</a:t>
            </a: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xxx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专业的学生。三个月的学习生活让我对所学专业有了更深层次的认知，也促动唤醒了我围绕</a:t>
            </a: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xxx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领域从业发展的浓厚兴趣。基于对个体与环体的研判，从目标方向、要素驱动、路径成果三个向度出发做剖析与梳理，为成长坚实基础。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13815" y="1364615"/>
            <a:ext cx="1814830" cy="1812290"/>
            <a:chOff x="2260" y="3738"/>
            <a:chExt cx="2858" cy="2854"/>
          </a:xfrm>
        </p:grpSpPr>
        <p:sp>
          <p:nvSpPr>
            <p:cNvPr id="1048586" name="椭圆 294"/>
            <p:cNvSpPr>
              <a:spLocks noChangeArrowheads="1"/>
            </p:cNvSpPr>
            <p:nvPr/>
          </p:nvSpPr>
          <p:spPr bwMode="auto">
            <a:xfrm>
              <a:off x="2398" y="3873"/>
              <a:ext cx="2585" cy="2585"/>
            </a:xfrm>
            <a:prstGeom prst="ellipse">
              <a:avLst/>
            </a:prstGeom>
            <a:solidFill>
              <a:srgbClr val="7F7A63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  <p:sp>
          <p:nvSpPr>
            <p:cNvPr id="1048587" name="Freeform 8"/>
            <p:cNvSpPr>
              <a:spLocks noEditPoints="1"/>
            </p:cNvSpPr>
            <p:nvPr/>
          </p:nvSpPr>
          <p:spPr bwMode="auto">
            <a:xfrm>
              <a:off x="3152" y="4490"/>
              <a:ext cx="1074" cy="1350"/>
            </a:xfrm>
            <a:custGeom>
              <a:avLst/>
              <a:gdLst>
                <a:gd name="connsiteX0" fmla="*/ 332813 w 483894"/>
                <a:gd name="connsiteY0" fmla="*/ 285272 h 608391"/>
                <a:gd name="connsiteX1" fmla="*/ 370636 w 483894"/>
                <a:gd name="connsiteY1" fmla="*/ 323201 h 608391"/>
                <a:gd name="connsiteX2" fmla="*/ 332813 w 483894"/>
                <a:gd name="connsiteY2" fmla="*/ 361130 h 608391"/>
                <a:gd name="connsiteX3" fmla="*/ 294990 w 483894"/>
                <a:gd name="connsiteY3" fmla="*/ 323201 h 608391"/>
                <a:gd name="connsiteX4" fmla="*/ 332813 w 483894"/>
                <a:gd name="connsiteY4" fmla="*/ 285272 h 608391"/>
                <a:gd name="connsiteX5" fmla="*/ 329299 w 483894"/>
                <a:gd name="connsiteY5" fmla="*/ 254544 h 608391"/>
                <a:gd name="connsiteX6" fmla="*/ 308471 w 483894"/>
                <a:gd name="connsiteY6" fmla="*/ 258937 h 608391"/>
                <a:gd name="connsiteX7" fmla="*/ 311405 w 483894"/>
                <a:gd name="connsiteY7" fmla="*/ 272119 h 608391"/>
                <a:gd name="connsiteX8" fmla="*/ 292924 w 483894"/>
                <a:gd name="connsiteY8" fmla="*/ 284422 h 608391"/>
                <a:gd name="connsiteX9" fmla="*/ 281776 w 483894"/>
                <a:gd name="connsiteY9" fmla="*/ 277099 h 608391"/>
                <a:gd name="connsiteX10" fmla="*/ 270042 w 483894"/>
                <a:gd name="connsiteY10" fmla="*/ 294967 h 608391"/>
                <a:gd name="connsiteX11" fmla="*/ 281483 w 483894"/>
                <a:gd name="connsiteY11" fmla="*/ 302290 h 608391"/>
                <a:gd name="connsiteX12" fmla="*/ 277376 w 483894"/>
                <a:gd name="connsiteY12" fmla="*/ 323966 h 608391"/>
                <a:gd name="connsiteX13" fmla="*/ 264175 w 483894"/>
                <a:gd name="connsiteY13" fmla="*/ 326895 h 608391"/>
                <a:gd name="connsiteX14" fmla="*/ 268282 w 483894"/>
                <a:gd name="connsiteY14" fmla="*/ 347399 h 608391"/>
                <a:gd name="connsiteX15" fmla="*/ 281483 w 483894"/>
                <a:gd name="connsiteY15" fmla="*/ 344763 h 608391"/>
                <a:gd name="connsiteX16" fmla="*/ 294097 w 483894"/>
                <a:gd name="connsiteY16" fmla="*/ 363217 h 608391"/>
                <a:gd name="connsiteX17" fmla="*/ 286763 w 483894"/>
                <a:gd name="connsiteY17" fmla="*/ 374348 h 608391"/>
                <a:gd name="connsiteX18" fmla="*/ 304364 w 483894"/>
                <a:gd name="connsiteY18" fmla="*/ 385772 h 608391"/>
                <a:gd name="connsiteX19" fmla="*/ 311698 w 483894"/>
                <a:gd name="connsiteY19" fmla="*/ 374641 h 608391"/>
                <a:gd name="connsiteX20" fmla="*/ 333699 w 483894"/>
                <a:gd name="connsiteY20" fmla="*/ 378742 h 608391"/>
                <a:gd name="connsiteX21" fmla="*/ 336633 w 483894"/>
                <a:gd name="connsiteY21" fmla="*/ 391923 h 608391"/>
                <a:gd name="connsiteX22" fmla="*/ 357167 w 483894"/>
                <a:gd name="connsiteY22" fmla="*/ 387529 h 608391"/>
                <a:gd name="connsiteX23" fmla="*/ 354527 w 483894"/>
                <a:gd name="connsiteY23" fmla="*/ 374348 h 608391"/>
                <a:gd name="connsiteX24" fmla="*/ 372715 w 483894"/>
                <a:gd name="connsiteY24" fmla="*/ 362045 h 608391"/>
                <a:gd name="connsiteX25" fmla="*/ 384155 w 483894"/>
                <a:gd name="connsiteY25" fmla="*/ 369368 h 608391"/>
                <a:gd name="connsiteX26" fmla="*/ 395596 w 483894"/>
                <a:gd name="connsiteY26" fmla="*/ 351500 h 608391"/>
                <a:gd name="connsiteX27" fmla="*/ 384449 w 483894"/>
                <a:gd name="connsiteY27" fmla="*/ 344177 h 608391"/>
                <a:gd name="connsiteX28" fmla="*/ 388556 w 483894"/>
                <a:gd name="connsiteY28" fmla="*/ 322208 h 608391"/>
                <a:gd name="connsiteX29" fmla="*/ 401756 w 483894"/>
                <a:gd name="connsiteY29" fmla="*/ 319572 h 608391"/>
                <a:gd name="connsiteX30" fmla="*/ 397356 w 483894"/>
                <a:gd name="connsiteY30" fmla="*/ 299068 h 608391"/>
                <a:gd name="connsiteX31" fmla="*/ 384155 w 483894"/>
                <a:gd name="connsiteY31" fmla="*/ 301704 h 608391"/>
                <a:gd name="connsiteX32" fmla="*/ 371541 w 483894"/>
                <a:gd name="connsiteY32" fmla="*/ 283250 h 608391"/>
                <a:gd name="connsiteX33" fmla="*/ 378875 w 483894"/>
                <a:gd name="connsiteY33" fmla="*/ 272119 h 608391"/>
                <a:gd name="connsiteX34" fmla="*/ 361274 w 483894"/>
                <a:gd name="connsiteY34" fmla="*/ 260695 h 608391"/>
                <a:gd name="connsiteX35" fmla="*/ 353940 w 483894"/>
                <a:gd name="connsiteY35" fmla="*/ 271826 h 608391"/>
                <a:gd name="connsiteX36" fmla="*/ 331939 w 483894"/>
                <a:gd name="connsiteY36" fmla="*/ 267725 h 608391"/>
                <a:gd name="connsiteX37" fmla="*/ 302012 w 483894"/>
                <a:gd name="connsiteY37" fmla="*/ 100461 h 608391"/>
                <a:gd name="connsiteX38" fmla="*/ 360970 w 483894"/>
                <a:gd name="connsiteY38" fmla="*/ 159348 h 608391"/>
                <a:gd name="connsiteX39" fmla="*/ 302012 w 483894"/>
                <a:gd name="connsiteY39" fmla="*/ 218235 h 608391"/>
                <a:gd name="connsiteX40" fmla="*/ 243054 w 483894"/>
                <a:gd name="connsiteY40" fmla="*/ 159348 h 608391"/>
                <a:gd name="connsiteX41" fmla="*/ 302012 w 483894"/>
                <a:gd name="connsiteY41" fmla="*/ 100461 h 608391"/>
                <a:gd name="connsiteX42" fmla="*/ 309644 w 483894"/>
                <a:gd name="connsiteY42" fmla="*/ 52722 h 608391"/>
                <a:gd name="connsiteX43" fmla="*/ 304951 w 483894"/>
                <a:gd name="connsiteY43" fmla="*/ 72933 h 608391"/>
                <a:gd name="connsiteX44" fmla="*/ 270922 w 483894"/>
                <a:gd name="connsiteY44" fmla="*/ 78792 h 608391"/>
                <a:gd name="connsiteX45" fmla="*/ 259775 w 483894"/>
                <a:gd name="connsiteY45" fmla="*/ 60924 h 608391"/>
                <a:gd name="connsiteX46" fmla="*/ 231907 w 483894"/>
                <a:gd name="connsiteY46" fmla="*/ 78499 h 608391"/>
                <a:gd name="connsiteX47" fmla="*/ 243054 w 483894"/>
                <a:gd name="connsiteY47" fmla="*/ 96074 h 608391"/>
                <a:gd name="connsiteX48" fmla="*/ 222813 w 483894"/>
                <a:gd name="connsiteY48" fmla="*/ 124487 h 608391"/>
                <a:gd name="connsiteX49" fmla="*/ 202278 w 483894"/>
                <a:gd name="connsiteY49" fmla="*/ 119508 h 608391"/>
                <a:gd name="connsiteX50" fmla="*/ 194945 w 483894"/>
                <a:gd name="connsiteY50" fmla="*/ 151729 h 608391"/>
                <a:gd name="connsiteX51" fmla="*/ 215479 w 483894"/>
                <a:gd name="connsiteY51" fmla="*/ 156416 h 608391"/>
                <a:gd name="connsiteX52" fmla="*/ 221346 w 483894"/>
                <a:gd name="connsiteY52" fmla="*/ 190394 h 608391"/>
                <a:gd name="connsiteX53" fmla="*/ 203452 w 483894"/>
                <a:gd name="connsiteY53" fmla="*/ 201525 h 608391"/>
                <a:gd name="connsiteX54" fmla="*/ 220759 w 483894"/>
                <a:gd name="connsiteY54" fmla="*/ 229353 h 608391"/>
                <a:gd name="connsiteX55" fmla="*/ 238654 w 483894"/>
                <a:gd name="connsiteY55" fmla="*/ 218222 h 608391"/>
                <a:gd name="connsiteX56" fmla="*/ 266815 w 483894"/>
                <a:gd name="connsiteY56" fmla="*/ 238433 h 608391"/>
                <a:gd name="connsiteX57" fmla="*/ 262122 w 483894"/>
                <a:gd name="connsiteY57" fmla="*/ 258645 h 608391"/>
                <a:gd name="connsiteX58" fmla="*/ 294097 w 483894"/>
                <a:gd name="connsiteY58" fmla="*/ 265968 h 608391"/>
                <a:gd name="connsiteX59" fmla="*/ 298791 w 483894"/>
                <a:gd name="connsiteY59" fmla="*/ 245756 h 608391"/>
                <a:gd name="connsiteX60" fmla="*/ 333112 w 483894"/>
                <a:gd name="connsiteY60" fmla="*/ 239898 h 608391"/>
                <a:gd name="connsiteX61" fmla="*/ 343966 w 483894"/>
                <a:gd name="connsiteY61" fmla="*/ 257766 h 608391"/>
                <a:gd name="connsiteX62" fmla="*/ 371835 w 483894"/>
                <a:gd name="connsiteY62" fmla="*/ 240191 h 608391"/>
                <a:gd name="connsiteX63" fmla="*/ 360687 w 483894"/>
                <a:gd name="connsiteY63" fmla="*/ 222615 h 608391"/>
                <a:gd name="connsiteX64" fmla="*/ 380928 w 483894"/>
                <a:gd name="connsiteY64" fmla="*/ 194495 h 608391"/>
                <a:gd name="connsiteX65" fmla="*/ 401463 w 483894"/>
                <a:gd name="connsiteY65" fmla="*/ 199182 h 608391"/>
                <a:gd name="connsiteX66" fmla="*/ 408797 w 483894"/>
                <a:gd name="connsiteY66" fmla="*/ 167254 h 608391"/>
                <a:gd name="connsiteX67" fmla="*/ 388262 w 483894"/>
                <a:gd name="connsiteY67" fmla="*/ 162567 h 608391"/>
                <a:gd name="connsiteX68" fmla="*/ 382689 w 483894"/>
                <a:gd name="connsiteY68" fmla="*/ 128295 h 608391"/>
                <a:gd name="connsiteX69" fmla="*/ 400290 w 483894"/>
                <a:gd name="connsiteY69" fmla="*/ 117164 h 608391"/>
                <a:gd name="connsiteX70" fmla="*/ 382982 w 483894"/>
                <a:gd name="connsiteY70" fmla="*/ 89337 h 608391"/>
                <a:gd name="connsiteX71" fmla="*/ 365088 w 483894"/>
                <a:gd name="connsiteY71" fmla="*/ 100468 h 608391"/>
                <a:gd name="connsiteX72" fmla="*/ 336926 w 483894"/>
                <a:gd name="connsiteY72" fmla="*/ 80549 h 608391"/>
                <a:gd name="connsiteX73" fmla="*/ 341620 w 483894"/>
                <a:gd name="connsiteY73" fmla="*/ 60045 h 608391"/>
                <a:gd name="connsiteX74" fmla="*/ 227919 w 483894"/>
                <a:gd name="connsiteY74" fmla="*/ 591 h 608391"/>
                <a:gd name="connsiteX75" fmla="*/ 306124 w 483894"/>
                <a:gd name="connsiteY75" fmla="*/ 3804 h 608391"/>
                <a:gd name="connsiteX76" fmla="*/ 483308 w 483894"/>
                <a:gd name="connsiteY76" fmla="*/ 197717 h 608391"/>
                <a:gd name="connsiteX77" fmla="*/ 387382 w 483894"/>
                <a:gd name="connsiteY77" fmla="*/ 442305 h 608391"/>
                <a:gd name="connsiteX78" fmla="*/ 483894 w 483894"/>
                <a:gd name="connsiteY78" fmla="*/ 608391 h 608391"/>
                <a:gd name="connsiteX79" fmla="*/ 143902 w 483894"/>
                <a:gd name="connsiteY79" fmla="*/ 608391 h 608391"/>
                <a:gd name="connsiteX80" fmla="*/ 181744 w 483894"/>
                <a:gd name="connsiteY80" fmla="*/ 512899 h 608391"/>
                <a:gd name="connsiteX81" fmla="*/ 108993 w 483894"/>
                <a:gd name="connsiteY81" fmla="*/ 524909 h 608391"/>
                <a:gd name="connsiteX82" fmla="*/ 54137 w 483894"/>
                <a:gd name="connsiteY82" fmla="*/ 498839 h 608391"/>
                <a:gd name="connsiteX83" fmla="*/ 57657 w 483894"/>
                <a:gd name="connsiteY83" fmla="*/ 454022 h 608391"/>
                <a:gd name="connsiteX84" fmla="*/ 38589 w 483894"/>
                <a:gd name="connsiteY84" fmla="*/ 405690 h 608391"/>
                <a:gd name="connsiteX85" fmla="*/ 42109 w 483894"/>
                <a:gd name="connsiteY85" fmla="*/ 376984 h 608391"/>
                <a:gd name="connsiteX86" fmla="*/ 160 w 483894"/>
                <a:gd name="connsiteY86" fmla="*/ 355308 h 608391"/>
                <a:gd name="connsiteX87" fmla="*/ 52670 w 483894"/>
                <a:gd name="connsiteY87" fmla="*/ 255130 h 608391"/>
                <a:gd name="connsiteX88" fmla="*/ 38003 w 483894"/>
                <a:gd name="connsiteY88" fmla="*/ 222908 h 608391"/>
                <a:gd name="connsiteX89" fmla="*/ 74378 w 483894"/>
                <a:gd name="connsiteY89" fmla="*/ 82893 h 608391"/>
                <a:gd name="connsiteX90" fmla="*/ 227919 w 483894"/>
                <a:gd name="connsiteY90" fmla="*/ 591 h 60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483894" h="608391">
                  <a:moveTo>
                    <a:pt x="332813" y="285272"/>
                  </a:moveTo>
                  <a:cubicBezTo>
                    <a:pt x="353702" y="285272"/>
                    <a:pt x="370636" y="302253"/>
                    <a:pt x="370636" y="323201"/>
                  </a:cubicBezTo>
                  <a:cubicBezTo>
                    <a:pt x="370636" y="344149"/>
                    <a:pt x="353702" y="361130"/>
                    <a:pt x="332813" y="361130"/>
                  </a:cubicBezTo>
                  <a:cubicBezTo>
                    <a:pt x="311924" y="361130"/>
                    <a:pt x="294990" y="344149"/>
                    <a:pt x="294990" y="323201"/>
                  </a:cubicBezTo>
                  <a:cubicBezTo>
                    <a:pt x="294990" y="302253"/>
                    <a:pt x="311924" y="285272"/>
                    <a:pt x="332813" y="285272"/>
                  </a:cubicBezTo>
                  <a:close/>
                  <a:moveTo>
                    <a:pt x="329299" y="254544"/>
                  </a:moveTo>
                  <a:lnTo>
                    <a:pt x="308471" y="258937"/>
                  </a:lnTo>
                  <a:lnTo>
                    <a:pt x="311405" y="272119"/>
                  </a:lnTo>
                  <a:cubicBezTo>
                    <a:pt x="304364" y="275048"/>
                    <a:pt x="298204" y="279149"/>
                    <a:pt x="292924" y="284422"/>
                  </a:cubicBezTo>
                  <a:lnTo>
                    <a:pt x="281776" y="277099"/>
                  </a:lnTo>
                  <a:lnTo>
                    <a:pt x="270042" y="294967"/>
                  </a:lnTo>
                  <a:lnTo>
                    <a:pt x="281483" y="302290"/>
                  </a:lnTo>
                  <a:cubicBezTo>
                    <a:pt x="278549" y="309027"/>
                    <a:pt x="277083" y="316350"/>
                    <a:pt x="277376" y="323966"/>
                  </a:cubicBezTo>
                  <a:lnTo>
                    <a:pt x="264175" y="326895"/>
                  </a:lnTo>
                  <a:lnTo>
                    <a:pt x="268282" y="347399"/>
                  </a:lnTo>
                  <a:lnTo>
                    <a:pt x="281483" y="344763"/>
                  </a:lnTo>
                  <a:cubicBezTo>
                    <a:pt x="284416" y="351793"/>
                    <a:pt x="288817" y="357944"/>
                    <a:pt x="294097" y="363217"/>
                  </a:cubicBezTo>
                  <a:lnTo>
                    <a:pt x="286763" y="374348"/>
                  </a:lnTo>
                  <a:lnTo>
                    <a:pt x="304364" y="385772"/>
                  </a:lnTo>
                  <a:lnTo>
                    <a:pt x="311698" y="374641"/>
                  </a:lnTo>
                  <a:cubicBezTo>
                    <a:pt x="318738" y="377570"/>
                    <a:pt x="326072" y="378742"/>
                    <a:pt x="333699" y="378742"/>
                  </a:cubicBezTo>
                  <a:lnTo>
                    <a:pt x="336633" y="391923"/>
                  </a:lnTo>
                  <a:lnTo>
                    <a:pt x="357167" y="387529"/>
                  </a:lnTo>
                  <a:lnTo>
                    <a:pt x="354527" y="374348"/>
                  </a:lnTo>
                  <a:cubicBezTo>
                    <a:pt x="361274" y="371419"/>
                    <a:pt x="367728" y="367318"/>
                    <a:pt x="372715" y="362045"/>
                  </a:cubicBezTo>
                  <a:lnTo>
                    <a:pt x="384155" y="369368"/>
                  </a:lnTo>
                  <a:lnTo>
                    <a:pt x="395596" y="351500"/>
                  </a:lnTo>
                  <a:lnTo>
                    <a:pt x="384449" y="344177"/>
                  </a:lnTo>
                  <a:cubicBezTo>
                    <a:pt x="387089" y="337440"/>
                    <a:pt x="388556" y="330117"/>
                    <a:pt x="388556" y="322208"/>
                  </a:cubicBezTo>
                  <a:lnTo>
                    <a:pt x="401756" y="319572"/>
                  </a:lnTo>
                  <a:lnTo>
                    <a:pt x="397356" y="299068"/>
                  </a:lnTo>
                  <a:lnTo>
                    <a:pt x="384155" y="301704"/>
                  </a:lnTo>
                  <a:cubicBezTo>
                    <a:pt x="381222" y="294674"/>
                    <a:pt x="376822" y="288522"/>
                    <a:pt x="371541" y="283250"/>
                  </a:cubicBezTo>
                  <a:lnTo>
                    <a:pt x="378875" y="272119"/>
                  </a:lnTo>
                  <a:lnTo>
                    <a:pt x="361274" y="260695"/>
                  </a:lnTo>
                  <a:lnTo>
                    <a:pt x="353940" y="271826"/>
                  </a:lnTo>
                  <a:cubicBezTo>
                    <a:pt x="347193" y="268897"/>
                    <a:pt x="339566" y="267432"/>
                    <a:pt x="331939" y="267725"/>
                  </a:cubicBezTo>
                  <a:close/>
                  <a:moveTo>
                    <a:pt x="302012" y="100461"/>
                  </a:moveTo>
                  <a:cubicBezTo>
                    <a:pt x="334574" y="100461"/>
                    <a:pt x="360970" y="126826"/>
                    <a:pt x="360970" y="159348"/>
                  </a:cubicBezTo>
                  <a:cubicBezTo>
                    <a:pt x="360970" y="191870"/>
                    <a:pt x="334574" y="218235"/>
                    <a:pt x="302012" y="218235"/>
                  </a:cubicBezTo>
                  <a:cubicBezTo>
                    <a:pt x="269450" y="218235"/>
                    <a:pt x="243054" y="191870"/>
                    <a:pt x="243054" y="159348"/>
                  </a:cubicBezTo>
                  <a:cubicBezTo>
                    <a:pt x="243054" y="126826"/>
                    <a:pt x="269450" y="100461"/>
                    <a:pt x="302012" y="100461"/>
                  </a:cubicBezTo>
                  <a:close/>
                  <a:moveTo>
                    <a:pt x="309644" y="52722"/>
                  </a:moveTo>
                  <a:lnTo>
                    <a:pt x="304951" y="72933"/>
                  </a:lnTo>
                  <a:cubicBezTo>
                    <a:pt x="293510" y="72640"/>
                    <a:pt x="282070" y="74398"/>
                    <a:pt x="270922" y="78792"/>
                  </a:cubicBezTo>
                  <a:lnTo>
                    <a:pt x="259775" y="60924"/>
                  </a:lnTo>
                  <a:lnTo>
                    <a:pt x="231907" y="78499"/>
                  </a:lnTo>
                  <a:lnTo>
                    <a:pt x="243054" y="96074"/>
                  </a:lnTo>
                  <a:cubicBezTo>
                    <a:pt x="234254" y="104276"/>
                    <a:pt x="227507" y="113942"/>
                    <a:pt x="222813" y="124487"/>
                  </a:cubicBezTo>
                  <a:lnTo>
                    <a:pt x="202278" y="119508"/>
                  </a:lnTo>
                  <a:lnTo>
                    <a:pt x="194945" y="151729"/>
                  </a:lnTo>
                  <a:lnTo>
                    <a:pt x="215479" y="156416"/>
                  </a:lnTo>
                  <a:cubicBezTo>
                    <a:pt x="214892" y="167839"/>
                    <a:pt x="216946" y="179263"/>
                    <a:pt x="221346" y="190394"/>
                  </a:cubicBezTo>
                  <a:lnTo>
                    <a:pt x="203452" y="201525"/>
                  </a:lnTo>
                  <a:lnTo>
                    <a:pt x="220759" y="229353"/>
                  </a:lnTo>
                  <a:lnTo>
                    <a:pt x="238654" y="218222"/>
                  </a:lnTo>
                  <a:cubicBezTo>
                    <a:pt x="246574" y="227009"/>
                    <a:pt x="256255" y="233746"/>
                    <a:pt x="266815" y="238433"/>
                  </a:cubicBezTo>
                  <a:lnTo>
                    <a:pt x="262122" y="258645"/>
                  </a:lnTo>
                  <a:lnTo>
                    <a:pt x="294097" y="265968"/>
                  </a:lnTo>
                  <a:lnTo>
                    <a:pt x="298791" y="245756"/>
                  </a:lnTo>
                  <a:cubicBezTo>
                    <a:pt x="310231" y="246049"/>
                    <a:pt x="321965" y="244292"/>
                    <a:pt x="333112" y="239898"/>
                  </a:cubicBezTo>
                  <a:lnTo>
                    <a:pt x="343966" y="257766"/>
                  </a:lnTo>
                  <a:lnTo>
                    <a:pt x="371835" y="240191"/>
                  </a:lnTo>
                  <a:lnTo>
                    <a:pt x="360687" y="222615"/>
                  </a:lnTo>
                  <a:cubicBezTo>
                    <a:pt x="369488" y="214414"/>
                    <a:pt x="376235" y="204747"/>
                    <a:pt x="380928" y="194495"/>
                  </a:cubicBezTo>
                  <a:lnTo>
                    <a:pt x="401463" y="199182"/>
                  </a:lnTo>
                  <a:lnTo>
                    <a:pt x="408797" y="167254"/>
                  </a:lnTo>
                  <a:lnTo>
                    <a:pt x="388262" y="162567"/>
                  </a:lnTo>
                  <a:cubicBezTo>
                    <a:pt x="388849" y="151143"/>
                    <a:pt x="386795" y="139426"/>
                    <a:pt x="382689" y="128295"/>
                  </a:cubicBezTo>
                  <a:lnTo>
                    <a:pt x="400290" y="117164"/>
                  </a:lnTo>
                  <a:lnTo>
                    <a:pt x="382982" y="89337"/>
                  </a:lnTo>
                  <a:lnTo>
                    <a:pt x="365088" y="100468"/>
                  </a:lnTo>
                  <a:cubicBezTo>
                    <a:pt x="357167" y="91973"/>
                    <a:pt x="347487" y="84943"/>
                    <a:pt x="336926" y="80549"/>
                  </a:cubicBezTo>
                  <a:lnTo>
                    <a:pt x="341620" y="60045"/>
                  </a:lnTo>
                  <a:close/>
                  <a:moveTo>
                    <a:pt x="227919" y="591"/>
                  </a:moveTo>
                  <a:cubicBezTo>
                    <a:pt x="252020" y="-809"/>
                    <a:pt x="278183" y="289"/>
                    <a:pt x="306124" y="3804"/>
                  </a:cubicBezTo>
                  <a:cubicBezTo>
                    <a:pt x="417597" y="17864"/>
                    <a:pt x="483014" y="130053"/>
                    <a:pt x="483308" y="197717"/>
                  </a:cubicBezTo>
                  <a:cubicBezTo>
                    <a:pt x="483894" y="332167"/>
                    <a:pt x="388556" y="393974"/>
                    <a:pt x="387382" y="442305"/>
                  </a:cubicBezTo>
                  <a:cubicBezTo>
                    <a:pt x="385329" y="529010"/>
                    <a:pt x="483894" y="608391"/>
                    <a:pt x="483894" y="608391"/>
                  </a:cubicBezTo>
                  <a:lnTo>
                    <a:pt x="143902" y="608391"/>
                  </a:lnTo>
                  <a:cubicBezTo>
                    <a:pt x="143902" y="608391"/>
                    <a:pt x="208439" y="575877"/>
                    <a:pt x="181744" y="512899"/>
                  </a:cubicBezTo>
                  <a:cubicBezTo>
                    <a:pt x="169717" y="514950"/>
                    <a:pt x="135688" y="521394"/>
                    <a:pt x="108993" y="524909"/>
                  </a:cubicBezTo>
                  <a:cubicBezTo>
                    <a:pt x="82298" y="528424"/>
                    <a:pt x="59124" y="512313"/>
                    <a:pt x="54137" y="498839"/>
                  </a:cubicBezTo>
                  <a:cubicBezTo>
                    <a:pt x="49443" y="485658"/>
                    <a:pt x="63817" y="461638"/>
                    <a:pt x="57657" y="454022"/>
                  </a:cubicBezTo>
                  <a:cubicBezTo>
                    <a:pt x="51790" y="446406"/>
                    <a:pt x="31549" y="424437"/>
                    <a:pt x="38589" y="405690"/>
                  </a:cubicBezTo>
                  <a:cubicBezTo>
                    <a:pt x="45630" y="386651"/>
                    <a:pt x="42109" y="376984"/>
                    <a:pt x="42109" y="376984"/>
                  </a:cubicBezTo>
                  <a:cubicBezTo>
                    <a:pt x="42109" y="376984"/>
                    <a:pt x="3681" y="369368"/>
                    <a:pt x="160" y="355308"/>
                  </a:cubicBezTo>
                  <a:cubicBezTo>
                    <a:pt x="-3360" y="341248"/>
                    <a:pt x="52670" y="255130"/>
                    <a:pt x="52670" y="255130"/>
                  </a:cubicBezTo>
                  <a:cubicBezTo>
                    <a:pt x="52670" y="255130"/>
                    <a:pt x="40936" y="234332"/>
                    <a:pt x="38003" y="222908"/>
                  </a:cubicBezTo>
                  <a:cubicBezTo>
                    <a:pt x="35362" y="211777"/>
                    <a:pt x="38003" y="151436"/>
                    <a:pt x="74378" y="82893"/>
                  </a:cubicBezTo>
                  <a:cubicBezTo>
                    <a:pt x="101880" y="31485"/>
                    <a:pt x="155618" y="4793"/>
                    <a:pt x="227919" y="5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  <p:sp>
          <p:nvSpPr>
            <p:cNvPr id="1048588" name="椭圆 314"/>
            <p:cNvSpPr>
              <a:spLocks noChangeArrowheads="1"/>
            </p:cNvSpPr>
            <p:nvPr/>
          </p:nvSpPr>
          <p:spPr bwMode="auto">
            <a:xfrm>
              <a:off x="2260" y="3738"/>
              <a:ext cx="2858" cy="2855"/>
            </a:xfrm>
            <a:prstGeom prst="ellipse">
              <a:avLst/>
            </a:prstGeom>
            <a:noFill/>
            <a:ln w="28575">
              <a:solidFill>
                <a:srgbClr val="7F7A63"/>
              </a:solidFill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</p:grpSp>
      <p:sp>
        <p:nvSpPr>
          <p:cNvPr id="1048589" name="文本框 343"/>
          <p:cNvSpPr txBox="1">
            <a:spLocks noChangeArrowheads="1"/>
          </p:cNvSpPr>
          <p:nvPr/>
        </p:nvSpPr>
        <p:spPr bwMode="auto">
          <a:xfrm>
            <a:off x="1073150" y="3964940"/>
            <a:ext cx="2538413" cy="17703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zh-CN" altLang="en-US" sz="2800" b="1" dirty="0">
                <a:solidFill>
                  <a:srgbClr val="7F7A63"/>
                </a:solidFill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目标方向：</a:t>
            </a:r>
          </a:p>
          <a:p>
            <a:pPr lvl="0" algn="ctr">
              <a:lnSpc>
                <a:spcPct val="130000"/>
              </a:lnSpc>
            </a:pPr>
            <a:r>
              <a:rPr lang="zh-CN" altLang="en-US" sz="2800" b="1" dirty="0">
                <a:solidFill>
                  <a:srgbClr val="7F7A63"/>
                </a:solidFill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职业定位与</a:t>
            </a:r>
          </a:p>
          <a:p>
            <a:pPr lvl="0" algn="ctr">
              <a:lnSpc>
                <a:spcPct val="130000"/>
              </a:lnSpc>
            </a:pPr>
            <a:r>
              <a:rPr lang="zh-CN" altLang="en-US" sz="2800" b="1" dirty="0">
                <a:solidFill>
                  <a:srgbClr val="7F7A63"/>
                </a:solidFill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发展规划</a:t>
            </a:r>
          </a:p>
        </p:txBody>
      </p:sp>
      <p:sp>
        <p:nvSpPr>
          <p:cNvPr id="1048590" name="文本框 344"/>
          <p:cNvSpPr txBox="1">
            <a:spLocks noChangeArrowheads="1"/>
          </p:cNvSpPr>
          <p:nvPr/>
        </p:nvSpPr>
        <p:spPr bwMode="auto">
          <a:xfrm>
            <a:off x="1043305" y="3429000"/>
            <a:ext cx="2538413" cy="5359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Part 01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7F7A63"/>
              </a:solid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92700" y="1454785"/>
            <a:ext cx="1812290" cy="1812290"/>
            <a:chOff x="6203" y="3738"/>
            <a:chExt cx="2854" cy="2854"/>
          </a:xfrm>
        </p:grpSpPr>
        <p:sp>
          <p:nvSpPr>
            <p:cNvPr id="1048591" name="椭圆 1"/>
            <p:cNvSpPr>
              <a:spLocks noChangeArrowheads="1"/>
            </p:cNvSpPr>
            <p:nvPr/>
          </p:nvSpPr>
          <p:spPr bwMode="auto">
            <a:xfrm>
              <a:off x="6338" y="3873"/>
              <a:ext cx="2585" cy="2585"/>
            </a:xfrm>
            <a:prstGeom prst="ellipse">
              <a:avLst/>
            </a:prstGeom>
            <a:solidFill>
              <a:srgbClr val="7F7A63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  <p:sp>
          <p:nvSpPr>
            <p:cNvPr id="1048592" name="Freeform 27"/>
            <p:cNvSpPr>
              <a:spLocks noEditPoints="1"/>
            </p:cNvSpPr>
            <p:nvPr/>
          </p:nvSpPr>
          <p:spPr bwMode="auto">
            <a:xfrm>
              <a:off x="6876" y="4412"/>
              <a:ext cx="1507" cy="1506"/>
            </a:xfrm>
            <a:custGeom>
              <a:avLst/>
              <a:gdLst>
                <a:gd name="connsiteX0" fmla="*/ 98223 w 608754"/>
                <a:gd name="connsiteY0" fmla="*/ 392516 h 608274"/>
                <a:gd name="connsiteX1" fmla="*/ 260844 w 608754"/>
                <a:gd name="connsiteY1" fmla="*/ 447468 h 608274"/>
                <a:gd name="connsiteX2" fmla="*/ 263886 w 608754"/>
                <a:gd name="connsiteY2" fmla="*/ 450966 h 608274"/>
                <a:gd name="connsiteX3" fmla="*/ 262687 w 608754"/>
                <a:gd name="connsiteY3" fmla="*/ 455384 h 608274"/>
                <a:gd name="connsiteX4" fmla="*/ 241668 w 608754"/>
                <a:gd name="connsiteY4" fmla="*/ 476371 h 608274"/>
                <a:gd name="connsiteX5" fmla="*/ 246278 w 608754"/>
                <a:gd name="connsiteY5" fmla="*/ 480973 h 608274"/>
                <a:gd name="connsiteX6" fmla="*/ 362436 w 608754"/>
                <a:gd name="connsiteY6" fmla="*/ 480973 h 608274"/>
                <a:gd name="connsiteX7" fmla="*/ 362620 w 608754"/>
                <a:gd name="connsiteY7" fmla="*/ 480789 h 608274"/>
                <a:gd name="connsiteX8" fmla="*/ 354784 w 608754"/>
                <a:gd name="connsiteY8" fmla="*/ 504077 h 608274"/>
                <a:gd name="connsiteX9" fmla="*/ 365570 w 608754"/>
                <a:gd name="connsiteY9" fmla="*/ 550653 h 608274"/>
                <a:gd name="connsiteX10" fmla="*/ 397836 w 608754"/>
                <a:gd name="connsiteY10" fmla="*/ 564092 h 608274"/>
                <a:gd name="connsiteX11" fmla="*/ 412771 w 608754"/>
                <a:gd name="connsiteY11" fmla="*/ 561606 h 608274"/>
                <a:gd name="connsiteX12" fmla="*/ 435818 w 608754"/>
                <a:gd name="connsiteY12" fmla="*/ 553782 h 608274"/>
                <a:gd name="connsiteX13" fmla="*/ 435634 w 608754"/>
                <a:gd name="connsiteY13" fmla="*/ 554058 h 608274"/>
                <a:gd name="connsiteX14" fmla="*/ 304357 w 608754"/>
                <a:gd name="connsiteY14" fmla="*/ 608274 h 608274"/>
                <a:gd name="connsiteX15" fmla="*/ 173172 w 608754"/>
                <a:gd name="connsiteY15" fmla="*/ 554058 h 608274"/>
                <a:gd name="connsiteX16" fmla="*/ 168470 w 608754"/>
                <a:gd name="connsiteY16" fmla="*/ 549364 h 608274"/>
                <a:gd name="connsiteX17" fmla="*/ 147451 w 608754"/>
                <a:gd name="connsiteY17" fmla="*/ 570351 h 608274"/>
                <a:gd name="connsiteX18" fmla="*/ 141920 w 608754"/>
                <a:gd name="connsiteY18" fmla="*/ 571179 h 608274"/>
                <a:gd name="connsiteX19" fmla="*/ 139523 w 608754"/>
                <a:gd name="connsiteY19" fmla="*/ 568326 h 608274"/>
                <a:gd name="connsiteX20" fmla="*/ 84579 w 608754"/>
                <a:gd name="connsiteY20" fmla="*/ 406047 h 608274"/>
                <a:gd name="connsiteX21" fmla="*/ 98223 w 608754"/>
                <a:gd name="connsiteY21" fmla="*/ 392516 h 608274"/>
                <a:gd name="connsiteX22" fmla="*/ 558943 w 608754"/>
                <a:gd name="connsiteY22" fmla="*/ 177895 h 608274"/>
                <a:gd name="connsiteX23" fmla="*/ 554610 w 608754"/>
                <a:gd name="connsiteY23" fmla="*/ 435191 h 608274"/>
                <a:gd name="connsiteX24" fmla="*/ 554241 w 608754"/>
                <a:gd name="connsiteY24" fmla="*/ 435468 h 608274"/>
                <a:gd name="connsiteX25" fmla="*/ 575351 w 608754"/>
                <a:gd name="connsiteY25" fmla="*/ 456456 h 608274"/>
                <a:gd name="connsiteX26" fmla="*/ 576550 w 608754"/>
                <a:gd name="connsiteY26" fmla="*/ 460875 h 608274"/>
                <a:gd name="connsiteX27" fmla="*/ 573508 w 608754"/>
                <a:gd name="connsiteY27" fmla="*/ 464281 h 608274"/>
                <a:gd name="connsiteX28" fmla="*/ 410805 w 608754"/>
                <a:gd name="connsiteY28" fmla="*/ 519331 h 608274"/>
                <a:gd name="connsiteX29" fmla="*/ 397254 w 608754"/>
                <a:gd name="connsiteY29" fmla="*/ 505706 h 608274"/>
                <a:gd name="connsiteX30" fmla="*/ 452195 w 608754"/>
                <a:gd name="connsiteY30" fmla="*/ 343412 h 608274"/>
                <a:gd name="connsiteX31" fmla="*/ 454223 w 608754"/>
                <a:gd name="connsiteY31" fmla="*/ 340742 h 608274"/>
                <a:gd name="connsiteX32" fmla="*/ 460123 w 608754"/>
                <a:gd name="connsiteY32" fmla="*/ 341386 h 608274"/>
                <a:gd name="connsiteX33" fmla="*/ 481140 w 608754"/>
                <a:gd name="connsiteY33" fmla="*/ 362375 h 608274"/>
                <a:gd name="connsiteX34" fmla="*/ 481417 w 608754"/>
                <a:gd name="connsiteY34" fmla="*/ 362099 h 608274"/>
                <a:gd name="connsiteX35" fmla="*/ 484551 w 608754"/>
                <a:gd name="connsiteY35" fmla="*/ 249975 h 608274"/>
                <a:gd name="connsiteX36" fmla="*/ 508887 w 608754"/>
                <a:gd name="connsiteY36" fmla="*/ 258168 h 608274"/>
                <a:gd name="connsiteX37" fmla="*/ 523545 w 608754"/>
                <a:gd name="connsiteY37" fmla="*/ 260561 h 608274"/>
                <a:gd name="connsiteX38" fmla="*/ 555809 w 608754"/>
                <a:gd name="connsiteY38" fmla="*/ 247121 h 608274"/>
                <a:gd name="connsiteX39" fmla="*/ 566594 w 608754"/>
                <a:gd name="connsiteY39" fmla="*/ 200449 h 608274"/>
                <a:gd name="connsiteX40" fmla="*/ 197904 w 608754"/>
                <a:gd name="connsiteY40" fmla="*/ 88943 h 608274"/>
                <a:gd name="connsiteX41" fmla="*/ 211455 w 608754"/>
                <a:gd name="connsiteY41" fmla="*/ 102564 h 608274"/>
                <a:gd name="connsiteX42" fmla="*/ 156422 w 608754"/>
                <a:gd name="connsiteY42" fmla="*/ 265010 h 608274"/>
                <a:gd name="connsiteX43" fmla="*/ 153011 w 608754"/>
                <a:gd name="connsiteY43" fmla="*/ 268139 h 608274"/>
                <a:gd name="connsiteX44" fmla="*/ 148586 w 608754"/>
                <a:gd name="connsiteY44" fmla="*/ 266851 h 608274"/>
                <a:gd name="connsiteX45" fmla="*/ 127569 w 608754"/>
                <a:gd name="connsiteY45" fmla="*/ 245866 h 608274"/>
                <a:gd name="connsiteX46" fmla="*/ 127292 w 608754"/>
                <a:gd name="connsiteY46" fmla="*/ 246142 h 608274"/>
                <a:gd name="connsiteX47" fmla="*/ 124158 w 608754"/>
                <a:gd name="connsiteY47" fmla="*/ 358335 h 608274"/>
                <a:gd name="connsiteX48" fmla="*/ 99822 w 608754"/>
                <a:gd name="connsiteY48" fmla="*/ 350052 h 608274"/>
                <a:gd name="connsiteX49" fmla="*/ 85257 w 608754"/>
                <a:gd name="connsiteY49" fmla="*/ 347659 h 608274"/>
                <a:gd name="connsiteX50" fmla="*/ 53177 w 608754"/>
                <a:gd name="connsiteY50" fmla="*/ 360912 h 608274"/>
                <a:gd name="connsiteX51" fmla="*/ 42115 w 608754"/>
                <a:gd name="connsiteY51" fmla="*/ 407759 h 608274"/>
                <a:gd name="connsiteX52" fmla="*/ 49766 w 608754"/>
                <a:gd name="connsiteY52" fmla="*/ 430308 h 608274"/>
                <a:gd name="connsiteX53" fmla="*/ 54191 w 608754"/>
                <a:gd name="connsiteY53" fmla="*/ 173157 h 608274"/>
                <a:gd name="connsiteX54" fmla="*/ 54468 w 608754"/>
                <a:gd name="connsiteY54" fmla="*/ 172881 h 608274"/>
                <a:gd name="connsiteX55" fmla="*/ 33450 w 608754"/>
                <a:gd name="connsiteY55" fmla="*/ 151804 h 608274"/>
                <a:gd name="connsiteX56" fmla="*/ 32159 w 608754"/>
                <a:gd name="connsiteY56" fmla="*/ 147386 h 608274"/>
                <a:gd name="connsiteX57" fmla="*/ 35293 w 608754"/>
                <a:gd name="connsiteY57" fmla="*/ 143981 h 608274"/>
                <a:gd name="connsiteX58" fmla="*/ 197904 w 608754"/>
                <a:gd name="connsiteY58" fmla="*/ 88943 h 608274"/>
                <a:gd name="connsiteX59" fmla="*/ 304352 w 608754"/>
                <a:gd name="connsiteY59" fmla="*/ 0 h 608274"/>
                <a:gd name="connsiteX60" fmla="*/ 435629 w 608754"/>
                <a:gd name="connsiteY60" fmla="*/ 54313 h 608274"/>
                <a:gd name="connsiteX61" fmla="*/ 440239 w 608754"/>
                <a:gd name="connsiteY61" fmla="*/ 58916 h 608274"/>
                <a:gd name="connsiteX62" fmla="*/ 461258 w 608754"/>
                <a:gd name="connsiteY62" fmla="*/ 37927 h 608274"/>
                <a:gd name="connsiteX63" fmla="*/ 465683 w 608754"/>
                <a:gd name="connsiteY63" fmla="*/ 36638 h 608274"/>
                <a:gd name="connsiteX64" fmla="*/ 469094 w 608754"/>
                <a:gd name="connsiteY64" fmla="*/ 39768 h 608274"/>
                <a:gd name="connsiteX65" fmla="*/ 524130 w 608754"/>
                <a:gd name="connsiteY65" fmla="*/ 202155 h 608274"/>
                <a:gd name="connsiteX66" fmla="*/ 510486 w 608754"/>
                <a:gd name="connsiteY66" fmla="*/ 215688 h 608274"/>
                <a:gd name="connsiteX67" fmla="*/ 347865 w 608754"/>
                <a:gd name="connsiteY67" fmla="*/ 160822 h 608274"/>
                <a:gd name="connsiteX68" fmla="*/ 344823 w 608754"/>
                <a:gd name="connsiteY68" fmla="*/ 157416 h 608274"/>
                <a:gd name="connsiteX69" fmla="*/ 346113 w 608754"/>
                <a:gd name="connsiteY69" fmla="*/ 152997 h 608274"/>
                <a:gd name="connsiteX70" fmla="*/ 367132 w 608754"/>
                <a:gd name="connsiteY70" fmla="*/ 132008 h 608274"/>
                <a:gd name="connsiteX71" fmla="*/ 362431 w 608754"/>
                <a:gd name="connsiteY71" fmla="*/ 127313 h 608274"/>
                <a:gd name="connsiteX72" fmla="*/ 304352 w 608754"/>
                <a:gd name="connsiteY72" fmla="*/ 103287 h 608274"/>
                <a:gd name="connsiteX73" fmla="*/ 246273 w 608754"/>
                <a:gd name="connsiteY73" fmla="*/ 127313 h 608274"/>
                <a:gd name="connsiteX74" fmla="*/ 246089 w 608754"/>
                <a:gd name="connsiteY74" fmla="*/ 127589 h 608274"/>
                <a:gd name="connsiteX75" fmla="*/ 254017 w 608754"/>
                <a:gd name="connsiteY75" fmla="*/ 104207 h 608274"/>
                <a:gd name="connsiteX76" fmla="*/ 243231 w 608754"/>
                <a:gd name="connsiteY76" fmla="*/ 57719 h 608274"/>
                <a:gd name="connsiteX77" fmla="*/ 210873 w 608754"/>
                <a:gd name="connsiteY77" fmla="*/ 44187 h 608274"/>
                <a:gd name="connsiteX78" fmla="*/ 195938 w 608754"/>
                <a:gd name="connsiteY78" fmla="*/ 46672 h 608274"/>
                <a:gd name="connsiteX79" fmla="*/ 172891 w 608754"/>
                <a:gd name="connsiteY79" fmla="*/ 54497 h 608274"/>
                <a:gd name="connsiteX80" fmla="*/ 173167 w 608754"/>
                <a:gd name="connsiteY80" fmla="*/ 54313 h 608274"/>
                <a:gd name="connsiteX81" fmla="*/ 304352 w 608754"/>
                <a:gd name="connsiteY81" fmla="*/ 0 h 6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08754" h="608274">
                  <a:moveTo>
                    <a:pt x="98223" y="392516"/>
                  </a:moveTo>
                  <a:cubicBezTo>
                    <a:pt x="145239" y="408440"/>
                    <a:pt x="246923" y="442773"/>
                    <a:pt x="260844" y="447468"/>
                  </a:cubicBezTo>
                  <a:cubicBezTo>
                    <a:pt x="262411" y="448020"/>
                    <a:pt x="263517" y="449309"/>
                    <a:pt x="263886" y="450966"/>
                  </a:cubicBezTo>
                  <a:cubicBezTo>
                    <a:pt x="264347" y="452530"/>
                    <a:pt x="263794" y="454187"/>
                    <a:pt x="262687" y="455384"/>
                  </a:cubicBezTo>
                  <a:lnTo>
                    <a:pt x="241668" y="476371"/>
                  </a:lnTo>
                  <a:lnTo>
                    <a:pt x="246278" y="480973"/>
                  </a:lnTo>
                  <a:cubicBezTo>
                    <a:pt x="277345" y="511993"/>
                    <a:pt x="331368" y="511993"/>
                    <a:pt x="362436" y="480973"/>
                  </a:cubicBezTo>
                  <a:lnTo>
                    <a:pt x="362620" y="480789"/>
                  </a:lnTo>
                  <a:lnTo>
                    <a:pt x="354784" y="504077"/>
                  </a:lnTo>
                  <a:cubicBezTo>
                    <a:pt x="349160" y="520369"/>
                    <a:pt x="353309" y="538318"/>
                    <a:pt x="365570" y="550653"/>
                  </a:cubicBezTo>
                  <a:cubicBezTo>
                    <a:pt x="374236" y="559397"/>
                    <a:pt x="385667" y="564092"/>
                    <a:pt x="397836" y="564092"/>
                  </a:cubicBezTo>
                  <a:cubicBezTo>
                    <a:pt x="402907" y="564092"/>
                    <a:pt x="407977" y="563263"/>
                    <a:pt x="412771" y="561606"/>
                  </a:cubicBezTo>
                  <a:lnTo>
                    <a:pt x="435818" y="553782"/>
                  </a:lnTo>
                  <a:lnTo>
                    <a:pt x="435634" y="554058"/>
                  </a:lnTo>
                  <a:cubicBezTo>
                    <a:pt x="400510" y="589036"/>
                    <a:pt x="353954" y="608274"/>
                    <a:pt x="304357" y="608274"/>
                  </a:cubicBezTo>
                  <a:cubicBezTo>
                    <a:pt x="254851" y="608274"/>
                    <a:pt x="208204" y="589036"/>
                    <a:pt x="173172" y="554058"/>
                  </a:cubicBezTo>
                  <a:lnTo>
                    <a:pt x="168470" y="549364"/>
                  </a:lnTo>
                  <a:lnTo>
                    <a:pt x="147451" y="570351"/>
                  </a:lnTo>
                  <a:cubicBezTo>
                    <a:pt x="146069" y="571824"/>
                    <a:pt x="143856" y="572192"/>
                    <a:pt x="141920" y="571179"/>
                  </a:cubicBezTo>
                  <a:cubicBezTo>
                    <a:pt x="140814" y="570627"/>
                    <a:pt x="139984" y="569522"/>
                    <a:pt x="139523" y="568326"/>
                  </a:cubicBezTo>
                  <a:cubicBezTo>
                    <a:pt x="134453" y="553322"/>
                    <a:pt x="101357" y="455476"/>
                    <a:pt x="84579" y="406047"/>
                  </a:cubicBezTo>
                  <a:cubicBezTo>
                    <a:pt x="81721" y="397670"/>
                    <a:pt x="89741" y="389662"/>
                    <a:pt x="98223" y="392516"/>
                  </a:cubicBezTo>
                  <a:close/>
                  <a:moveTo>
                    <a:pt x="558943" y="177895"/>
                  </a:moveTo>
                  <a:cubicBezTo>
                    <a:pt x="626697" y="250527"/>
                    <a:pt x="625407" y="364493"/>
                    <a:pt x="554610" y="435191"/>
                  </a:cubicBezTo>
                  <a:lnTo>
                    <a:pt x="554241" y="435468"/>
                  </a:lnTo>
                  <a:lnTo>
                    <a:pt x="575351" y="456456"/>
                  </a:lnTo>
                  <a:cubicBezTo>
                    <a:pt x="576458" y="457653"/>
                    <a:pt x="577011" y="459310"/>
                    <a:pt x="576550" y="460875"/>
                  </a:cubicBezTo>
                  <a:cubicBezTo>
                    <a:pt x="576181" y="462440"/>
                    <a:pt x="574983" y="463729"/>
                    <a:pt x="573508" y="464281"/>
                  </a:cubicBezTo>
                  <a:cubicBezTo>
                    <a:pt x="559496" y="469068"/>
                    <a:pt x="457449" y="503497"/>
                    <a:pt x="410805" y="519331"/>
                  </a:cubicBezTo>
                  <a:cubicBezTo>
                    <a:pt x="402416" y="522184"/>
                    <a:pt x="394396" y="514175"/>
                    <a:pt x="397254" y="505706"/>
                  </a:cubicBezTo>
                  <a:cubicBezTo>
                    <a:pt x="413478" y="457653"/>
                    <a:pt x="447401" y="357680"/>
                    <a:pt x="452195" y="343412"/>
                  </a:cubicBezTo>
                  <a:cubicBezTo>
                    <a:pt x="452564" y="342307"/>
                    <a:pt x="453301" y="341386"/>
                    <a:pt x="454223" y="340742"/>
                  </a:cubicBezTo>
                  <a:cubicBezTo>
                    <a:pt x="456251" y="339545"/>
                    <a:pt x="458648" y="339914"/>
                    <a:pt x="460123" y="341386"/>
                  </a:cubicBezTo>
                  <a:lnTo>
                    <a:pt x="481140" y="362375"/>
                  </a:lnTo>
                  <a:lnTo>
                    <a:pt x="481417" y="362099"/>
                  </a:lnTo>
                  <a:cubicBezTo>
                    <a:pt x="512206" y="331352"/>
                    <a:pt x="513036" y="282103"/>
                    <a:pt x="484551" y="249975"/>
                  </a:cubicBezTo>
                  <a:lnTo>
                    <a:pt x="508887" y="258168"/>
                  </a:lnTo>
                  <a:cubicBezTo>
                    <a:pt x="513589" y="259733"/>
                    <a:pt x="518474" y="260561"/>
                    <a:pt x="523545" y="260561"/>
                  </a:cubicBezTo>
                  <a:cubicBezTo>
                    <a:pt x="535528" y="260561"/>
                    <a:pt x="547328" y="255682"/>
                    <a:pt x="555809" y="247121"/>
                  </a:cubicBezTo>
                  <a:cubicBezTo>
                    <a:pt x="567792" y="235338"/>
                    <a:pt x="572217" y="216835"/>
                    <a:pt x="566594" y="200449"/>
                  </a:cubicBezTo>
                  <a:close/>
                  <a:moveTo>
                    <a:pt x="197904" y="88943"/>
                  </a:moveTo>
                  <a:cubicBezTo>
                    <a:pt x="206293" y="86090"/>
                    <a:pt x="214313" y="94189"/>
                    <a:pt x="211455" y="102564"/>
                  </a:cubicBezTo>
                  <a:cubicBezTo>
                    <a:pt x="188317" y="170856"/>
                    <a:pt x="162137" y="248259"/>
                    <a:pt x="156422" y="265010"/>
                  </a:cubicBezTo>
                  <a:cubicBezTo>
                    <a:pt x="155961" y="266575"/>
                    <a:pt x="154670" y="267771"/>
                    <a:pt x="153011" y="268139"/>
                  </a:cubicBezTo>
                  <a:cubicBezTo>
                    <a:pt x="151444" y="268507"/>
                    <a:pt x="149785" y="268047"/>
                    <a:pt x="148586" y="266851"/>
                  </a:cubicBezTo>
                  <a:lnTo>
                    <a:pt x="127569" y="245866"/>
                  </a:lnTo>
                  <a:lnTo>
                    <a:pt x="127292" y="246142"/>
                  </a:lnTo>
                  <a:cubicBezTo>
                    <a:pt x="96503" y="276975"/>
                    <a:pt x="95673" y="326122"/>
                    <a:pt x="124158" y="358335"/>
                  </a:cubicBezTo>
                  <a:lnTo>
                    <a:pt x="99822" y="350052"/>
                  </a:lnTo>
                  <a:cubicBezTo>
                    <a:pt x="95212" y="348487"/>
                    <a:pt x="90235" y="347659"/>
                    <a:pt x="85257" y="347659"/>
                  </a:cubicBezTo>
                  <a:cubicBezTo>
                    <a:pt x="73181" y="347659"/>
                    <a:pt x="61750" y="352353"/>
                    <a:pt x="53177" y="360912"/>
                  </a:cubicBezTo>
                  <a:cubicBezTo>
                    <a:pt x="40640" y="373429"/>
                    <a:pt x="36584" y="391377"/>
                    <a:pt x="42115" y="407759"/>
                  </a:cubicBezTo>
                  <a:lnTo>
                    <a:pt x="49766" y="430308"/>
                  </a:lnTo>
                  <a:cubicBezTo>
                    <a:pt x="-17988" y="357783"/>
                    <a:pt x="-16606" y="243841"/>
                    <a:pt x="54191" y="173157"/>
                  </a:cubicBezTo>
                  <a:lnTo>
                    <a:pt x="54468" y="172881"/>
                  </a:lnTo>
                  <a:lnTo>
                    <a:pt x="33450" y="151804"/>
                  </a:lnTo>
                  <a:cubicBezTo>
                    <a:pt x="32251" y="150700"/>
                    <a:pt x="31791" y="149043"/>
                    <a:pt x="32159" y="147386"/>
                  </a:cubicBezTo>
                  <a:cubicBezTo>
                    <a:pt x="32528" y="145822"/>
                    <a:pt x="33726" y="144533"/>
                    <a:pt x="35293" y="143981"/>
                  </a:cubicBezTo>
                  <a:cubicBezTo>
                    <a:pt x="52532" y="138183"/>
                    <a:pt x="146190" y="106430"/>
                    <a:pt x="197904" y="88943"/>
                  </a:cubicBezTo>
                  <a:close/>
                  <a:moveTo>
                    <a:pt x="304352" y="0"/>
                  </a:moveTo>
                  <a:cubicBezTo>
                    <a:pt x="353949" y="0"/>
                    <a:pt x="400505" y="19239"/>
                    <a:pt x="435629" y="54313"/>
                  </a:cubicBezTo>
                  <a:lnTo>
                    <a:pt x="440239" y="58916"/>
                  </a:lnTo>
                  <a:lnTo>
                    <a:pt x="461258" y="37927"/>
                  </a:lnTo>
                  <a:cubicBezTo>
                    <a:pt x="462456" y="36730"/>
                    <a:pt x="464116" y="36270"/>
                    <a:pt x="465683" y="36638"/>
                  </a:cubicBezTo>
                  <a:cubicBezTo>
                    <a:pt x="467250" y="37006"/>
                    <a:pt x="468541" y="38203"/>
                    <a:pt x="469094" y="39768"/>
                  </a:cubicBezTo>
                  <a:cubicBezTo>
                    <a:pt x="473980" y="54129"/>
                    <a:pt x="506799" y="151064"/>
                    <a:pt x="524130" y="202155"/>
                  </a:cubicBezTo>
                  <a:cubicBezTo>
                    <a:pt x="526988" y="210532"/>
                    <a:pt x="518876" y="218541"/>
                    <a:pt x="510486" y="215688"/>
                  </a:cubicBezTo>
                  <a:cubicBezTo>
                    <a:pt x="451025" y="195619"/>
                    <a:pt x="356900" y="163859"/>
                    <a:pt x="347865" y="160822"/>
                  </a:cubicBezTo>
                  <a:cubicBezTo>
                    <a:pt x="346390" y="160269"/>
                    <a:pt x="345192" y="158981"/>
                    <a:pt x="344823" y="157416"/>
                  </a:cubicBezTo>
                  <a:cubicBezTo>
                    <a:pt x="344454" y="155759"/>
                    <a:pt x="344915" y="154102"/>
                    <a:pt x="346113" y="152997"/>
                  </a:cubicBezTo>
                  <a:lnTo>
                    <a:pt x="367132" y="132008"/>
                  </a:lnTo>
                  <a:lnTo>
                    <a:pt x="362431" y="127313"/>
                  </a:lnTo>
                  <a:cubicBezTo>
                    <a:pt x="346943" y="111848"/>
                    <a:pt x="326293" y="103287"/>
                    <a:pt x="304352" y="103287"/>
                  </a:cubicBezTo>
                  <a:cubicBezTo>
                    <a:pt x="282411" y="103287"/>
                    <a:pt x="261853" y="111848"/>
                    <a:pt x="246273" y="127313"/>
                  </a:cubicBezTo>
                  <a:lnTo>
                    <a:pt x="246089" y="127589"/>
                  </a:lnTo>
                  <a:lnTo>
                    <a:pt x="254017" y="104207"/>
                  </a:lnTo>
                  <a:cubicBezTo>
                    <a:pt x="259548" y="88005"/>
                    <a:pt x="255492" y="70146"/>
                    <a:pt x="243231" y="57719"/>
                  </a:cubicBezTo>
                  <a:cubicBezTo>
                    <a:pt x="234288" y="48882"/>
                    <a:pt x="222857" y="44187"/>
                    <a:pt x="210873" y="44187"/>
                  </a:cubicBezTo>
                  <a:cubicBezTo>
                    <a:pt x="205802" y="44187"/>
                    <a:pt x="200732" y="45015"/>
                    <a:pt x="195938" y="46672"/>
                  </a:cubicBezTo>
                  <a:lnTo>
                    <a:pt x="172891" y="54497"/>
                  </a:lnTo>
                  <a:lnTo>
                    <a:pt x="173167" y="54313"/>
                  </a:lnTo>
                  <a:cubicBezTo>
                    <a:pt x="208199" y="19239"/>
                    <a:pt x="254754" y="0"/>
                    <a:pt x="3043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  <p:sp>
          <p:nvSpPr>
            <p:cNvPr id="1048593" name="椭圆 309"/>
            <p:cNvSpPr>
              <a:spLocks noChangeArrowheads="1"/>
            </p:cNvSpPr>
            <p:nvPr/>
          </p:nvSpPr>
          <p:spPr bwMode="auto">
            <a:xfrm>
              <a:off x="6203" y="3738"/>
              <a:ext cx="2855" cy="2855"/>
            </a:xfrm>
            <a:prstGeom prst="ellipse">
              <a:avLst/>
            </a:prstGeom>
            <a:noFill/>
            <a:ln w="28575">
              <a:solidFill>
                <a:srgbClr val="7F7A63"/>
              </a:solidFill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</p:grpSp>
      <p:sp>
        <p:nvSpPr>
          <p:cNvPr id="1048594" name="文本框 346"/>
          <p:cNvSpPr txBox="1">
            <a:spLocks noChangeArrowheads="1"/>
          </p:cNvSpPr>
          <p:nvPr/>
        </p:nvSpPr>
        <p:spPr bwMode="auto">
          <a:xfrm>
            <a:off x="4759325" y="3964940"/>
            <a:ext cx="2540000" cy="17703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要素驱动：</a:t>
            </a: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内外互促与</a:t>
            </a: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双向赋能</a:t>
            </a:r>
          </a:p>
        </p:txBody>
      </p:sp>
      <p:sp>
        <p:nvSpPr>
          <p:cNvPr id="1048595" name="文本框 347"/>
          <p:cNvSpPr txBox="1">
            <a:spLocks noChangeArrowheads="1"/>
          </p:cNvSpPr>
          <p:nvPr/>
        </p:nvSpPr>
        <p:spPr bwMode="auto">
          <a:xfrm>
            <a:off x="4826000" y="3429000"/>
            <a:ext cx="2540000" cy="5359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Part 02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7F7A63"/>
              </a:solid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28685" y="1524635"/>
            <a:ext cx="1812290" cy="1812290"/>
            <a:chOff x="10143" y="3738"/>
            <a:chExt cx="2854" cy="2854"/>
          </a:xfrm>
        </p:grpSpPr>
        <p:grpSp>
          <p:nvGrpSpPr>
            <p:cNvPr id="40" name="组合 81"/>
            <p:cNvGrpSpPr/>
            <p:nvPr/>
          </p:nvGrpSpPr>
          <p:grpSpPr bwMode="auto">
            <a:xfrm>
              <a:off x="10278" y="3873"/>
              <a:ext cx="2585" cy="2585"/>
              <a:chOff x="0" y="0"/>
              <a:chExt cx="929464" cy="929464"/>
            </a:xfrm>
          </p:grpSpPr>
          <p:sp>
            <p:nvSpPr>
              <p:cNvPr id="1048596" name="椭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29464" cy="929464"/>
              </a:xfrm>
              <a:prstGeom prst="ellipse">
                <a:avLst/>
              </a:prstGeom>
              <a:solidFill>
                <a:srgbClr val="7F7A63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endParaRPr>
              </a:p>
            </p:txBody>
          </p:sp>
          <p:sp>
            <p:nvSpPr>
              <p:cNvPr id="1048597" name="Freeform 36"/>
              <p:cNvSpPr>
                <a:spLocks noEditPoints="1"/>
              </p:cNvSpPr>
              <p:nvPr/>
            </p:nvSpPr>
            <p:spPr bwMode="auto">
              <a:xfrm>
                <a:off x="193295" y="233558"/>
                <a:ext cx="478150" cy="462346"/>
              </a:xfrm>
              <a:custGeom>
                <a:avLst/>
                <a:gdLst>
                  <a:gd name="T0" fmla="*/ 188 w 188"/>
                  <a:gd name="T1" fmla="*/ 69 h 183"/>
                  <a:gd name="T2" fmla="*/ 188 w 188"/>
                  <a:gd name="T3" fmla="*/ 0 h 183"/>
                  <a:gd name="T4" fmla="*/ 119 w 188"/>
                  <a:gd name="T5" fmla="*/ 0 h 183"/>
                  <a:gd name="T6" fmla="*/ 119 w 188"/>
                  <a:gd name="T7" fmla="*/ 32 h 183"/>
                  <a:gd name="T8" fmla="*/ 69 w 188"/>
                  <a:gd name="T9" fmla="*/ 63 h 183"/>
                  <a:gd name="T10" fmla="*/ 69 w 188"/>
                  <a:gd name="T11" fmla="*/ 52 h 183"/>
                  <a:gd name="T12" fmla="*/ 0 w 188"/>
                  <a:gd name="T13" fmla="*/ 52 h 183"/>
                  <a:gd name="T14" fmla="*/ 0 w 188"/>
                  <a:gd name="T15" fmla="*/ 121 h 183"/>
                  <a:gd name="T16" fmla="*/ 69 w 188"/>
                  <a:gd name="T17" fmla="*/ 121 h 183"/>
                  <a:gd name="T18" fmla="*/ 69 w 188"/>
                  <a:gd name="T19" fmla="*/ 108 h 183"/>
                  <a:gd name="T20" fmla="*/ 119 w 188"/>
                  <a:gd name="T21" fmla="*/ 146 h 183"/>
                  <a:gd name="T22" fmla="*/ 119 w 188"/>
                  <a:gd name="T23" fmla="*/ 183 h 183"/>
                  <a:gd name="T24" fmla="*/ 188 w 188"/>
                  <a:gd name="T25" fmla="*/ 183 h 183"/>
                  <a:gd name="T26" fmla="*/ 188 w 188"/>
                  <a:gd name="T27" fmla="*/ 115 h 183"/>
                  <a:gd name="T28" fmla="*/ 119 w 188"/>
                  <a:gd name="T29" fmla="*/ 115 h 183"/>
                  <a:gd name="T30" fmla="*/ 119 w 188"/>
                  <a:gd name="T31" fmla="*/ 131 h 183"/>
                  <a:gd name="T32" fmla="*/ 69 w 188"/>
                  <a:gd name="T33" fmla="*/ 93 h 183"/>
                  <a:gd name="T34" fmla="*/ 69 w 188"/>
                  <a:gd name="T35" fmla="*/ 77 h 183"/>
                  <a:gd name="T36" fmla="*/ 119 w 188"/>
                  <a:gd name="T37" fmla="*/ 46 h 183"/>
                  <a:gd name="T38" fmla="*/ 119 w 188"/>
                  <a:gd name="T39" fmla="*/ 69 h 183"/>
                  <a:gd name="T40" fmla="*/ 188 w 188"/>
                  <a:gd name="T41" fmla="*/ 6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3">
                    <a:moveTo>
                      <a:pt x="188" y="69"/>
                    </a:moveTo>
                    <a:lnTo>
                      <a:pt x="188" y="0"/>
                    </a:lnTo>
                    <a:lnTo>
                      <a:pt x="119" y="0"/>
                    </a:lnTo>
                    <a:lnTo>
                      <a:pt x="119" y="32"/>
                    </a:lnTo>
                    <a:lnTo>
                      <a:pt x="69" y="63"/>
                    </a:lnTo>
                    <a:lnTo>
                      <a:pt x="69" y="52"/>
                    </a:lnTo>
                    <a:lnTo>
                      <a:pt x="0" y="52"/>
                    </a:lnTo>
                    <a:lnTo>
                      <a:pt x="0" y="121"/>
                    </a:lnTo>
                    <a:lnTo>
                      <a:pt x="69" y="121"/>
                    </a:lnTo>
                    <a:lnTo>
                      <a:pt x="69" y="108"/>
                    </a:lnTo>
                    <a:lnTo>
                      <a:pt x="119" y="146"/>
                    </a:lnTo>
                    <a:lnTo>
                      <a:pt x="119" y="183"/>
                    </a:lnTo>
                    <a:lnTo>
                      <a:pt x="188" y="183"/>
                    </a:lnTo>
                    <a:lnTo>
                      <a:pt x="188" y="115"/>
                    </a:lnTo>
                    <a:lnTo>
                      <a:pt x="119" y="115"/>
                    </a:lnTo>
                    <a:lnTo>
                      <a:pt x="119" y="131"/>
                    </a:lnTo>
                    <a:lnTo>
                      <a:pt x="69" y="93"/>
                    </a:lnTo>
                    <a:lnTo>
                      <a:pt x="69" y="77"/>
                    </a:lnTo>
                    <a:lnTo>
                      <a:pt x="119" y="46"/>
                    </a:lnTo>
                    <a:lnTo>
                      <a:pt x="119" y="69"/>
                    </a:lnTo>
                    <a:lnTo>
                      <a:pt x="188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endParaRPr>
              </a:p>
            </p:txBody>
          </p:sp>
        </p:grpSp>
        <p:sp>
          <p:nvSpPr>
            <p:cNvPr id="1048598" name="椭圆 318"/>
            <p:cNvSpPr>
              <a:spLocks noChangeArrowheads="1"/>
            </p:cNvSpPr>
            <p:nvPr/>
          </p:nvSpPr>
          <p:spPr bwMode="auto">
            <a:xfrm>
              <a:off x="10143" y="3738"/>
              <a:ext cx="2855" cy="2855"/>
            </a:xfrm>
            <a:prstGeom prst="ellipse">
              <a:avLst/>
            </a:prstGeom>
            <a:noFill/>
            <a:ln w="28575">
              <a:solidFill>
                <a:srgbClr val="7F7A63"/>
              </a:solidFill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</p:grpSp>
      <p:sp>
        <p:nvSpPr>
          <p:cNvPr id="1048599" name="文本框 349"/>
          <p:cNvSpPr txBox="1">
            <a:spLocks noChangeArrowheads="1"/>
          </p:cNvSpPr>
          <p:nvPr/>
        </p:nvSpPr>
        <p:spPr bwMode="auto">
          <a:xfrm>
            <a:off x="8107680" y="3964940"/>
            <a:ext cx="2540000" cy="17703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路径成果：</a:t>
            </a: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前期积累与</a:t>
            </a: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多维成长</a:t>
            </a:r>
          </a:p>
        </p:txBody>
      </p:sp>
      <p:sp>
        <p:nvSpPr>
          <p:cNvPr id="1048600" name="文本框 350"/>
          <p:cNvSpPr txBox="1">
            <a:spLocks noChangeArrowheads="1"/>
          </p:cNvSpPr>
          <p:nvPr/>
        </p:nvSpPr>
        <p:spPr bwMode="auto">
          <a:xfrm>
            <a:off x="8107680" y="3429000"/>
            <a:ext cx="2540000" cy="5359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Part 03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7F7A63"/>
              </a:solidFill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grpSp>
        <p:nvGrpSpPr>
          <p:cNvPr id="41" name="组合 6"/>
          <p:cNvGrpSpPr/>
          <p:nvPr/>
        </p:nvGrpSpPr>
        <p:grpSpPr bwMode="auto">
          <a:xfrm>
            <a:off x="4759325" y="31115"/>
            <a:ext cx="2365375" cy="1435535"/>
            <a:chOff x="0" y="0"/>
            <a:chExt cx="2366148" cy="1436060"/>
          </a:xfrm>
        </p:grpSpPr>
        <p:sp>
          <p:nvSpPr>
            <p:cNvPr id="1048606" name="文本框 42"/>
            <p:cNvSpPr txBox="1">
              <a:spLocks noChangeArrowheads="1"/>
            </p:cNvSpPr>
            <p:nvPr/>
          </p:nvSpPr>
          <p:spPr bwMode="auto">
            <a:xfrm>
              <a:off x="0" y="861810"/>
              <a:ext cx="2366148" cy="5742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2200" b="1" i="0" u="none" strike="noStrike" kern="1200" cap="none" spc="0" normalizeH="0" baseline="0" noProof="0">
                  <a:ln>
                    <a:noFill/>
                  </a:ln>
                  <a:solidFill>
                    <a:srgbClr val="7F7A63"/>
                  </a:solidFill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rPr>
                <a:t>CONTENTS</a:t>
              </a:r>
              <a:endPara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endParaRPr>
            </a:p>
          </p:txBody>
        </p:sp>
        <p:sp>
          <p:nvSpPr>
            <p:cNvPr id="1048607" name="文本框 43"/>
            <p:cNvSpPr txBox="1">
              <a:spLocks noChangeArrowheads="1"/>
            </p:cNvSpPr>
            <p:nvPr/>
          </p:nvSpPr>
          <p:spPr bwMode="auto">
            <a:xfrm>
              <a:off x="330200" y="0"/>
              <a:ext cx="1705748" cy="117136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di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5400" b="1" i="0" u="none" strike="noStrike" kern="1200" cap="none" spc="0" normalizeH="0" baseline="0" noProof="0">
                  <a:ln>
                    <a:noFill/>
                  </a:ln>
                  <a:solidFill>
                    <a:srgbClr val="7F7A63"/>
                  </a:solidFill>
                  <a:effectLst/>
                  <a:uLnTx/>
                  <a:uFillTx/>
                  <a:latin typeface="方正小标宋简体" panose="02010601030101010101" charset="-122"/>
                  <a:ea typeface="方正小标宋简体" panose="02010601030101010101" charset="-122"/>
                  <a:cs typeface="微软雅黑" panose="020B0503020204020204" charset="-122"/>
                  <a:sym typeface="思源黑体" panose="020B0400000000000000" charset="-122"/>
                </a:rPr>
                <a:t>目录</a:t>
              </a:r>
            </a:p>
          </p:txBody>
        </p:sp>
      </p:grpSp>
      <p:pic>
        <p:nvPicPr>
          <p:cNvPr id="2097160" name="组合 2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60038" y="5346700"/>
            <a:ext cx="2116137" cy="21082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15"/>
          <p:cNvGrpSpPr/>
          <p:nvPr/>
        </p:nvGrpSpPr>
        <p:grpSpPr>
          <a:xfrm>
            <a:off x="2783205" y="2229485"/>
            <a:ext cx="6330090" cy="2523490"/>
            <a:chOff x="2478394" y="2229748"/>
            <a:chExt cx="6051088" cy="2523332"/>
          </a:xfrm>
        </p:grpSpPr>
        <p:grpSp>
          <p:nvGrpSpPr>
            <p:cNvPr id="47" name="组合 2"/>
            <p:cNvGrpSpPr/>
            <p:nvPr/>
          </p:nvGrpSpPr>
          <p:grpSpPr>
            <a:xfrm>
              <a:off x="2478394" y="2229748"/>
              <a:ext cx="2538106" cy="2523332"/>
              <a:chOff x="2427594" y="2167334"/>
              <a:chExt cx="2538106" cy="2523332"/>
            </a:xfrm>
          </p:grpSpPr>
          <p:sp>
            <p:nvSpPr>
              <p:cNvPr id="1048611" name="椭圆 314"/>
              <p:cNvSpPr>
                <a:spLocks noChangeArrowheads="1"/>
              </p:cNvSpPr>
              <p:nvPr/>
            </p:nvSpPr>
            <p:spPr bwMode="auto">
              <a:xfrm>
                <a:off x="2427594" y="2167334"/>
                <a:ext cx="2538106" cy="252333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7F7A63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endParaRPr>
              </a:p>
            </p:txBody>
          </p:sp>
          <p:sp>
            <p:nvSpPr>
              <p:cNvPr id="1048612" name="椭圆 294"/>
              <p:cNvSpPr>
                <a:spLocks noChangeArrowheads="1"/>
              </p:cNvSpPr>
              <p:nvPr/>
            </p:nvSpPr>
            <p:spPr bwMode="auto">
              <a:xfrm>
                <a:off x="2548615" y="2286651"/>
                <a:ext cx="2296064" cy="2284698"/>
              </a:xfrm>
              <a:prstGeom prst="ellipse">
                <a:avLst/>
              </a:prstGeom>
              <a:solidFill>
                <a:srgbClr val="7F7A63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endParaRPr>
              </a:p>
            </p:txBody>
          </p:sp>
          <p:sp>
            <p:nvSpPr>
              <p:cNvPr id="1048613" name="Freeform 8"/>
              <p:cNvSpPr>
                <a:spLocks noEditPoints="1"/>
              </p:cNvSpPr>
              <p:nvPr/>
            </p:nvSpPr>
            <p:spPr bwMode="auto">
              <a:xfrm>
                <a:off x="3219782" y="2832415"/>
                <a:ext cx="953728" cy="1193170"/>
              </a:xfrm>
              <a:custGeom>
                <a:avLst/>
                <a:gdLst>
                  <a:gd name="connsiteX0" fmla="*/ 332813 w 483894"/>
                  <a:gd name="connsiteY0" fmla="*/ 285272 h 608391"/>
                  <a:gd name="connsiteX1" fmla="*/ 370636 w 483894"/>
                  <a:gd name="connsiteY1" fmla="*/ 323201 h 608391"/>
                  <a:gd name="connsiteX2" fmla="*/ 332813 w 483894"/>
                  <a:gd name="connsiteY2" fmla="*/ 361130 h 608391"/>
                  <a:gd name="connsiteX3" fmla="*/ 294990 w 483894"/>
                  <a:gd name="connsiteY3" fmla="*/ 323201 h 608391"/>
                  <a:gd name="connsiteX4" fmla="*/ 332813 w 483894"/>
                  <a:gd name="connsiteY4" fmla="*/ 285272 h 608391"/>
                  <a:gd name="connsiteX5" fmla="*/ 329299 w 483894"/>
                  <a:gd name="connsiteY5" fmla="*/ 254544 h 608391"/>
                  <a:gd name="connsiteX6" fmla="*/ 308471 w 483894"/>
                  <a:gd name="connsiteY6" fmla="*/ 258937 h 608391"/>
                  <a:gd name="connsiteX7" fmla="*/ 311405 w 483894"/>
                  <a:gd name="connsiteY7" fmla="*/ 272119 h 608391"/>
                  <a:gd name="connsiteX8" fmla="*/ 292924 w 483894"/>
                  <a:gd name="connsiteY8" fmla="*/ 284422 h 608391"/>
                  <a:gd name="connsiteX9" fmla="*/ 281776 w 483894"/>
                  <a:gd name="connsiteY9" fmla="*/ 277099 h 608391"/>
                  <a:gd name="connsiteX10" fmla="*/ 270042 w 483894"/>
                  <a:gd name="connsiteY10" fmla="*/ 294967 h 608391"/>
                  <a:gd name="connsiteX11" fmla="*/ 281483 w 483894"/>
                  <a:gd name="connsiteY11" fmla="*/ 302290 h 608391"/>
                  <a:gd name="connsiteX12" fmla="*/ 277376 w 483894"/>
                  <a:gd name="connsiteY12" fmla="*/ 323966 h 608391"/>
                  <a:gd name="connsiteX13" fmla="*/ 264175 w 483894"/>
                  <a:gd name="connsiteY13" fmla="*/ 326895 h 608391"/>
                  <a:gd name="connsiteX14" fmla="*/ 268282 w 483894"/>
                  <a:gd name="connsiteY14" fmla="*/ 347399 h 608391"/>
                  <a:gd name="connsiteX15" fmla="*/ 281483 w 483894"/>
                  <a:gd name="connsiteY15" fmla="*/ 344763 h 608391"/>
                  <a:gd name="connsiteX16" fmla="*/ 294097 w 483894"/>
                  <a:gd name="connsiteY16" fmla="*/ 363217 h 608391"/>
                  <a:gd name="connsiteX17" fmla="*/ 286763 w 483894"/>
                  <a:gd name="connsiteY17" fmla="*/ 374348 h 608391"/>
                  <a:gd name="connsiteX18" fmla="*/ 304364 w 483894"/>
                  <a:gd name="connsiteY18" fmla="*/ 385772 h 608391"/>
                  <a:gd name="connsiteX19" fmla="*/ 311698 w 483894"/>
                  <a:gd name="connsiteY19" fmla="*/ 374641 h 608391"/>
                  <a:gd name="connsiteX20" fmla="*/ 333699 w 483894"/>
                  <a:gd name="connsiteY20" fmla="*/ 378742 h 608391"/>
                  <a:gd name="connsiteX21" fmla="*/ 336633 w 483894"/>
                  <a:gd name="connsiteY21" fmla="*/ 391923 h 608391"/>
                  <a:gd name="connsiteX22" fmla="*/ 357167 w 483894"/>
                  <a:gd name="connsiteY22" fmla="*/ 387529 h 608391"/>
                  <a:gd name="connsiteX23" fmla="*/ 354527 w 483894"/>
                  <a:gd name="connsiteY23" fmla="*/ 374348 h 608391"/>
                  <a:gd name="connsiteX24" fmla="*/ 372715 w 483894"/>
                  <a:gd name="connsiteY24" fmla="*/ 362045 h 608391"/>
                  <a:gd name="connsiteX25" fmla="*/ 384155 w 483894"/>
                  <a:gd name="connsiteY25" fmla="*/ 369368 h 608391"/>
                  <a:gd name="connsiteX26" fmla="*/ 395596 w 483894"/>
                  <a:gd name="connsiteY26" fmla="*/ 351500 h 608391"/>
                  <a:gd name="connsiteX27" fmla="*/ 384449 w 483894"/>
                  <a:gd name="connsiteY27" fmla="*/ 344177 h 608391"/>
                  <a:gd name="connsiteX28" fmla="*/ 388556 w 483894"/>
                  <a:gd name="connsiteY28" fmla="*/ 322208 h 608391"/>
                  <a:gd name="connsiteX29" fmla="*/ 401756 w 483894"/>
                  <a:gd name="connsiteY29" fmla="*/ 319572 h 608391"/>
                  <a:gd name="connsiteX30" fmla="*/ 397356 w 483894"/>
                  <a:gd name="connsiteY30" fmla="*/ 299068 h 608391"/>
                  <a:gd name="connsiteX31" fmla="*/ 384155 w 483894"/>
                  <a:gd name="connsiteY31" fmla="*/ 301704 h 608391"/>
                  <a:gd name="connsiteX32" fmla="*/ 371541 w 483894"/>
                  <a:gd name="connsiteY32" fmla="*/ 283250 h 608391"/>
                  <a:gd name="connsiteX33" fmla="*/ 378875 w 483894"/>
                  <a:gd name="connsiteY33" fmla="*/ 272119 h 608391"/>
                  <a:gd name="connsiteX34" fmla="*/ 361274 w 483894"/>
                  <a:gd name="connsiteY34" fmla="*/ 260695 h 608391"/>
                  <a:gd name="connsiteX35" fmla="*/ 353940 w 483894"/>
                  <a:gd name="connsiteY35" fmla="*/ 271826 h 608391"/>
                  <a:gd name="connsiteX36" fmla="*/ 331939 w 483894"/>
                  <a:gd name="connsiteY36" fmla="*/ 267725 h 608391"/>
                  <a:gd name="connsiteX37" fmla="*/ 302012 w 483894"/>
                  <a:gd name="connsiteY37" fmla="*/ 100461 h 608391"/>
                  <a:gd name="connsiteX38" fmla="*/ 360970 w 483894"/>
                  <a:gd name="connsiteY38" fmla="*/ 159348 h 608391"/>
                  <a:gd name="connsiteX39" fmla="*/ 302012 w 483894"/>
                  <a:gd name="connsiteY39" fmla="*/ 218235 h 608391"/>
                  <a:gd name="connsiteX40" fmla="*/ 243054 w 483894"/>
                  <a:gd name="connsiteY40" fmla="*/ 159348 h 608391"/>
                  <a:gd name="connsiteX41" fmla="*/ 302012 w 483894"/>
                  <a:gd name="connsiteY41" fmla="*/ 100461 h 608391"/>
                  <a:gd name="connsiteX42" fmla="*/ 309644 w 483894"/>
                  <a:gd name="connsiteY42" fmla="*/ 52722 h 608391"/>
                  <a:gd name="connsiteX43" fmla="*/ 304951 w 483894"/>
                  <a:gd name="connsiteY43" fmla="*/ 72933 h 608391"/>
                  <a:gd name="connsiteX44" fmla="*/ 270922 w 483894"/>
                  <a:gd name="connsiteY44" fmla="*/ 78792 h 608391"/>
                  <a:gd name="connsiteX45" fmla="*/ 259775 w 483894"/>
                  <a:gd name="connsiteY45" fmla="*/ 60924 h 608391"/>
                  <a:gd name="connsiteX46" fmla="*/ 231907 w 483894"/>
                  <a:gd name="connsiteY46" fmla="*/ 78499 h 608391"/>
                  <a:gd name="connsiteX47" fmla="*/ 243054 w 483894"/>
                  <a:gd name="connsiteY47" fmla="*/ 96074 h 608391"/>
                  <a:gd name="connsiteX48" fmla="*/ 222813 w 483894"/>
                  <a:gd name="connsiteY48" fmla="*/ 124487 h 608391"/>
                  <a:gd name="connsiteX49" fmla="*/ 202278 w 483894"/>
                  <a:gd name="connsiteY49" fmla="*/ 119508 h 608391"/>
                  <a:gd name="connsiteX50" fmla="*/ 194945 w 483894"/>
                  <a:gd name="connsiteY50" fmla="*/ 151729 h 608391"/>
                  <a:gd name="connsiteX51" fmla="*/ 215479 w 483894"/>
                  <a:gd name="connsiteY51" fmla="*/ 156416 h 608391"/>
                  <a:gd name="connsiteX52" fmla="*/ 221346 w 483894"/>
                  <a:gd name="connsiteY52" fmla="*/ 190394 h 608391"/>
                  <a:gd name="connsiteX53" fmla="*/ 203452 w 483894"/>
                  <a:gd name="connsiteY53" fmla="*/ 201525 h 608391"/>
                  <a:gd name="connsiteX54" fmla="*/ 220759 w 483894"/>
                  <a:gd name="connsiteY54" fmla="*/ 229353 h 608391"/>
                  <a:gd name="connsiteX55" fmla="*/ 238654 w 483894"/>
                  <a:gd name="connsiteY55" fmla="*/ 218222 h 608391"/>
                  <a:gd name="connsiteX56" fmla="*/ 266815 w 483894"/>
                  <a:gd name="connsiteY56" fmla="*/ 238433 h 608391"/>
                  <a:gd name="connsiteX57" fmla="*/ 262122 w 483894"/>
                  <a:gd name="connsiteY57" fmla="*/ 258645 h 608391"/>
                  <a:gd name="connsiteX58" fmla="*/ 294097 w 483894"/>
                  <a:gd name="connsiteY58" fmla="*/ 265968 h 608391"/>
                  <a:gd name="connsiteX59" fmla="*/ 298791 w 483894"/>
                  <a:gd name="connsiteY59" fmla="*/ 245756 h 608391"/>
                  <a:gd name="connsiteX60" fmla="*/ 333112 w 483894"/>
                  <a:gd name="connsiteY60" fmla="*/ 239898 h 608391"/>
                  <a:gd name="connsiteX61" fmla="*/ 343966 w 483894"/>
                  <a:gd name="connsiteY61" fmla="*/ 257766 h 608391"/>
                  <a:gd name="connsiteX62" fmla="*/ 371835 w 483894"/>
                  <a:gd name="connsiteY62" fmla="*/ 240191 h 608391"/>
                  <a:gd name="connsiteX63" fmla="*/ 360687 w 483894"/>
                  <a:gd name="connsiteY63" fmla="*/ 222615 h 608391"/>
                  <a:gd name="connsiteX64" fmla="*/ 380928 w 483894"/>
                  <a:gd name="connsiteY64" fmla="*/ 194495 h 608391"/>
                  <a:gd name="connsiteX65" fmla="*/ 401463 w 483894"/>
                  <a:gd name="connsiteY65" fmla="*/ 199182 h 608391"/>
                  <a:gd name="connsiteX66" fmla="*/ 408797 w 483894"/>
                  <a:gd name="connsiteY66" fmla="*/ 167254 h 608391"/>
                  <a:gd name="connsiteX67" fmla="*/ 388262 w 483894"/>
                  <a:gd name="connsiteY67" fmla="*/ 162567 h 608391"/>
                  <a:gd name="connsiteX68" fmla="*/ 382689 w 483894"/>
                  <a:gd name="connsiteY68" fmla="*/ 128295 h 608391"/>
                  <a:gd name="connsiteX69" fmla="*/ 400290 w 483894"/>
                  <a:gd name="connsiteY69" fmla="*/ 117164 h 608391"/>
                  <a:gd name="connsiteX70" fmla="*/ 382982 w 483894"/>
                  <a:gd name="connsiteY70" fmla="*/ 89337 h 608391"/>
                  <a:gd name="connsiteX71" fmla="*/ 365088 w 483894"/>
                  <a:gd name="connsiteY71" fmla="*/ 100468 h 608391"/>
                  <a:gd name="connsiteX72" fmla="*/ 336926 w 483894"/>
                  <a:gd name="connsiteY72" fmla="*/ 80549 h 608391"/>
                  <a:gd name="connsiteX73" fmla="*/ 341620 w 483894"/>
                  <a:gd name="connsiteY73" fmla="*/ 60045 h 608391"/>
                  <a:gd name="connsiteX74" fmla="*/ 227919 w 483894"/>
                  <a:gd name="connsiteY74" fmla="*/ 591 h 608391"/>
                  <a:gd name="connsiteX75" fmla="*/ 306124 w 483894"/>
                  <a:gd name="connsiteY75" fmla="*/ 3804 h 608391"/>
                  <a:gd name="connsiteX76" fmla="*/ 483308 w 483894"/>
                  <a:gd name="connsiteY76" fmla="*/ 197717 h 608391"/>
                  <a:gd name="connsiteX77" fmla="*/ 387382 w 483894"/>
                  <a:gd name="connsiteY77" fmla="*/ 442305 h 608391"/>
                  <a:gd name="connsiteX78" fmla="*/ 483894 w 483894"/>
                  <a:gd name="connsiteY78" fmla="*/ 608391 h 608391"/>
                  <a:gd name="connsiteX79" fmla="*/ 143902 w 483894"/>
                  <a:gd name="connsiteY79" fmla="*/ 608391 h 608391"/>
                  <a:gd name="connsiteX80" fmla="*/ 181744 w 483894"/>
                  <a:gd name="connsiteY80" fmla="*/ 512899 h 608391"/>
                  <a:gd name="connsiteX81" fmla="*/ 108993 w 483894"/>
                  <a:gd name="connsiteY81" fmla="*/ 524909 h 608391"/>
                  <a:gd name="connsiteX82" fmla="*/ 54137 w 483894"/>
                  <a:gd name="connsiteY82" fmla="*/ 498839 h 608391"/>
                  <a:gd name="connsiteX83" fmla="*/ 57657 w 483894"/>
                  <a:gd name="connsiteY83" fmla="*/ 454022 h 608391"/>
                  <a:gd name="connsiteX84" fmla="*/ 38589 w 483894"/>
                  <a:gd name="connsiteY84" fmla="*/ 405690 h 608391"/>
                  <a:gd name="connsiteX85" fmla="*/ 42109 w 483894"/>
                  <a:gd name="connsiteY85" fmla="*/ 376984 h 608391"/>
                  <a:gd name="connsiteX86" fmla="*/ 160 w 483894"/>
                  <a:gd name="connsiteY86" fmla="*/ 355308 h 608391"/>
                  <a:gd name="connsiteX87" fmla="*/ 52670 w 483894"/>
                  <a:gd name="connsiteY87" fmla="*/ 255130 h 608391"/>
                  <a:gd name="connsiteX88" fmla="*/ 38003 w 483894"/>
                  <a:gd name="connsiteY88" fmla="*/ 222908 h 608391"/>
                  <a:gd name="connsiteX89" fmla="*/ 74378 w 483894"/>
                  <a:gd name="connsiteY89" fmla="*/ 82893 h 608391"/>
                  <a:gd name="connsiteX90" fmla="*/ 227919 w 483894"/>
                  <a:gd name="connsiteY90" fmla="*/ 591 h 608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83894" h="608391">
                    <a:moveTo>
                      <a:pt x="332813" y="285272"/>
                    </a:moveTo>
                    <a:cubicBezTo>
                      <a:pt x="353702" y="285272"/>
                      <a:pt x="370636" y="302253"/>
                      <a:pt x="370636" y="323201"/>
                    </a:cubicBezTo>
                    <a:cubicBezTo>
                      <a:pt x="370636" y="344149"/>
                      <a:pt x="353702" y="361130"/>
                      <a:pt x="332813" y="361130"/>
                    </a:cubicBezTo>
                    <a:cubicBezTo>
                      <a:pt x="311924" y="361130"/>
                      <a:pt x="294990" y="344149"/>
                      <a:pt x="294990" y="323201"/>
                    </a:cubicBezTo>
                    <a:cubicBezTo>
                      <a:pt x="294990" y="302253"/>
                      <a:pt x="311924" y="285272"/>
                      <a:pt x="332813" y="285272"/>
                    </a:cubicBezTo>
                    <a:close/>
                    <a:moveTo>
                      <a:pt x="329299" y="254544"/>
                    </a:moveTo>
                    <a:lnTo>
                      <a:pt x="308471" y="258937"/>
                    </a:lnTo>
                    <a:lnTo>
                      <a:pt x="311405" y="272119"/>
                    </a:lnTo>
                    <a:cubicBezTo>
                      <a:pt x="304364" y="275048"/>
                      <a:pt x="298204" y="279149"/>
                      <a:pt x="292924" y="284422"/>
                    </a:cubicBezTo>
                    <a:lnTo>
                      <a:pt x="281776" y="277099"/>
                    </a:lnTo>
                    <a:lnTo>
                      <a:pt x="270042" y="294967"/>
                    </a:lnTo>
                    <a:lnTo>
                      <a:pt x="281483" y="302290"/>
                    </a:lnTo>
                    <a:cubicBezTo>
                      <a:pt x="278549" y="309027"/>
                      <a:pt x="277083" y="316350"/>
                      <a:pt x="277376" y="323966"/>
                    </a:cubicBezTo>
                    <a:lnTo>
                      <a:pt x="264175" y="326895"/>
                    </a:lnTo>
                    <a:lnTo>
                      <a:pt x="268282" y="347399"/>
                    </a:lnTo>
                    <a:lnTo>
                      <a:pt x="281483" y="344763"/>
                    </a:lnTo>
                    <a:cubicBezTo>
                      <a:pt x="284416" y="351793"/>
                      <a:pt x="288817" y="357944"/>
                      <a:pt x="294097" y="363217"/>
                    </a:cubicBezTo>
                    <a:lnTo>
                      <a:pt x="286763" y="374348"/>
                    </a:lnTo>
                    <a:lnTo>
                      <a:pt x="304364" y="385772"/>
                    </a:lnTo>
                    <a:lnTo>
                      <a:pt x="311698" y="374641"/>
                    </a:lnTo>
                    <a:cubicBezTo>
                      <a:pt x="318738" y="377570"/>
                      <a:pt x="326072" y="378742"/>
                      <a:pt x="333699" y="378742"/>
                    </a:cubicBezTo>
                    <a:lnTo>
                      <a:pt x="336633" y="391923"/>
                    </a:lnTo>
                    <a:lnTo>
                      <a:pt x="357167" y="387529"/>
                    </a:lnTo>
                    <a:lnTo>
                      <a:pt x="354527" y="374348"/>
                    </a:lnTo>
                    <a:cubicBezTo>
                      <a:pt x="361274" y="371419"/>
                      <a:pt x="367728" y="367318"/>
                      <a:pt x="372715" y="362045"/>
                    </a:cubicBezTo>
                    <a:lnTo>
                      <a:pt x="384155" y="369368"/>
                    </a:lnTo>
                    <a:lnTo>
                      <a:pt x="395596" y="351500"/>
                    </a:lnTo>
                    <a:lnTo>
                      <a:pt x="384449" y="344177"/>
                    </a:lnTo>
                    <a:cubicBezTo>
                      <a:pt x="387089" y="337440"/>
                      <a:pt x="388556" y="330117"/>
                      <a:pt x="388556" y="322208"/>
                    </a:cubicBezTo>
                    <a:lnTo>
                      <a:pt x="401756" y="319572"/>
                    </a:lnTo>
                    <a:lnTo>
                      <a:pt x="397356" y="299068"/>
                    </a:lnTo>
                    <a:lnTo>
                      <a:pt x="384155" y="301704"/>
                    </a:lnTo>
                    <a:cubicBezTo>
                      <a:pt x="381222" y="294674"/>
                      <a:pt x="376822" y="288522"/>
                      <a:pt x="371541" y="283250"/>
                    </a:cubicBezTo>
                    <a:lnTo>
                      <a:pt x="378875" y="272119"/>
                    </a:lnTo>
                    <a:lnTo>
                      <a:pt x="361274" y="260695"/>
                    </a:lnTo>
                    <a:lnTo>
                      <a:pt x="353940" y="271826"/>
                    </a:lnTo>
                    <a:cubicBezTo>
                      <a:pt x="347193" y="268897"/>
                      <a:pt x="339566" y="267432"/>
                      <a:pt x="331939" y="267725"/>
                    </a:cubicBezTo>
                    <a:close/>
                    <a:moveTo>
                      <a:pt x="302012" y="100461"/>
                    </a:moveTo>
                    <a:cubicBezTo>
                      <a:pt x="334574" y="100461"/>
                      <a:pt x="360970" y="126826"/>
                      <a:pt x="360970" y="159348"/>
                    </a:cubicBezTo>
                    <a:cubicBezTo>
                      <a:pt x="360970" y="191870"/>
                      <a:pt x="334574" y="218235"/>
                      <a:pt x="302012" y="218235"/>
                    </a:cubicBezTo>
                    <a:cubicBezTo>
                      <a:pt x="269450" y="218235"/>
                      <a:pt x="243054" y="191870"/>
                      <a:pt x="243054" y="159348"/>
                    </a:cubicBezTo>
                    <a:cubicBezTo>
                      <a:pt x="243054" y="126826"/>
                      <a:pt x="269450" y="100461"/>
                      <a:pt x="302012" y="100461"/>
                    </a:cubicBezTo>
                    <a:close/>
                    <a:moveTo>
                      <a:pt x="309644" y="52722"/>
                    </a:moveTo>
                    <a:lnTo>
                      <a:pt x="304951" y="72933"/>
                    </a:lnTo>
                    <a:cubicBezTo>
                      <a:pt x="293510" y="72640"/>
                      <a:pt x="282070" y="74398"/>
                      <a:pt x="270922" y="78792"/>
                    </a:cubicBezTo>
                    <a:lnTo>
                      <a:pt x="259775" y="60924"/>
                    </a:lnTo>
                    <a:lnTo>
                      <a:pt x="231907" y="78499"/>
                    </a:lnTo>
                    <a:lnTo>
                      <a:pt x="243054" y="96074"/>
                    </a:lnTo>
                    <a:cubicBezTo>
                      <a:pt x="234254" y="104276"/>
                      <a:pt x="227507" y="113942"/>
                      <a:pt x="222813" y="124487"/>
                    </a:cubicBezTo>
                    <a:lnTo>
                      <a:pt x="202278" y="119508"/>
                    </a:lnTo>
                    <a:lnTo>
                      <a:pt x="194945" y="151729"/>
                    </a:lnTo>
                    <a:lnTo>
                      <a:pt x="215479" y="156416"/>
                    </a:lnTo>
                    <a:cubicBezTo>
                      <a:pt x="214892" y="167839"/>
                      <a:pt x="216946" y="179263"/>
                      <a:pt x="221346" y="190394"/>
                    </a:cubicBezTo>
                    <a:lnTo>
                      <a:pt x="203452" y="201525"/>
                    </a:lnTo>
                    <a:lnTo>
                      <a:pt x="220759" y="229353"/>
                    </a:lnTo>
                    <a:lnTo>
                      <a:pt x="238654" y="218222"/>
                    </a:lnTo>
                    <a:cubicBezTo>
                      <a:pt x="246574" y="227009"/>
                      <a:pt x="256255" y="233746"/>
                      <a:pt x="266815" y="238433"/>
                    </a:cubicBezTo>
                    <a:lnTo>
                      <a:pt x="262122" y="258645"/>
                    </a:lnTo>
                    <a:lnTo>
                      <a:pt x="294097" y="265968"/>
                    </a:lnTo>
                    <a:lnTo>
                      <a:pt x="298791" y="245756"/>
                    </a:lnTo>
                    <a:cubicBezTo>
                      <a:pt x="310231" y="246049"/>
                      <a:pt x="321965" y="244292"/>
                      <a:pt x="333112" y="239898"/>
                    </a:cubicBezTo>
                    <a:lnTo>
                      <a:pt x="343966" y="257766"/>
                    </a:lnTo>
                    <a:lnTo>
                      <a:pt x="371835" y="240191"/>
                    </a:lnTo>
                    <a:lnTo>
                      <a:pt x="360687" y="222615"/>
                    </a:lnTo>
                    <a:cubicBezTo>
                      <a:pt x="369488" y="214414"/>
                      <a:pt x="376235" y="204747"/>
                      <a:pt x="380928" y="194495"/>
                    </a:cubicBezTo>
                    <a:lnTo>
                      <a:pt x="401463" y="199182"/>
                    </a:lnTo>
                    <a:lnTo>
                      <a:pt x="408797" y="167254"/>
                    </a:lnTo>
                    <a:lnTo>
                      <a:pt x="388262" y="162567"/>
                    </a:lnTo>
                    <a:cubicBezTo>
                      <a:pt x="388849" y="151143"/>
                      <a:pt x="386795" y="139426"/>
                      <a:pt x="382689" y="128295"/>
                    </a:cubicBezTo>
                    <a:lnTo>
                      <a:pt x="400290" y="117164"/>
                    </a:lnTo>
                    <a:lnTo>
                      <a:pt x="382982" y="89337"/>
                    </a:lnTo>
                    <a:lnTo>
                      <a:pt x="365088" y="100468"/>
                    </a:lnTo>
                    <a:cubicBezTo>
                      <a:pt x="357167" y="91973"/>
                      <a:pt x="347487" y="84943"/>
                      <a:pt x="336926" y="80549"/>
                    </a:cubicBezTo>
                    <a:lnTo>
                      <a:pt x="341620" y="60045"/>
                    </a:lnTo>
                    <a:close/>
                    <a:moveTo>
                      <a:pt x="227919" y="591"/>
                    </a:moveTo>
                    <a:cubicBezTo>
                      <a:pt x="252020" y="-809"/>
                      <a:pt x="278183" y="289"/>
                      <a:pt x="306124" y="3804"/>
                    </a:cubicBezTo>
                    <a:cubicBezTo>
                      <a:pt x="417597" y="17864"/>
                      <a:pt x="483014" y="130053"/>
                      <a:pt x="483308" y="197717"/>
                    </a:cubicBezTo>
                    <a:cubicBezTo>
                      <a:pt x="483894" y="332167"/>
                      <a:pt x="388556" y="393974"/>
                      <a:pt x="387382" y="442305"/>
                    </a:cubicBezTo>
                    <a:cubicBezTo>
                      <a:pt x="385329" y="529010"/>
                      <a:pt x="483894" y="608391"/>
                      <a:pt x="483894" y="608391"/>
                    </a:cubicBezTo>
                    <a:lnTo>
                      <a:pt x="143902" y="608391"/>
                    </a:lnTo>
                    <a:cubicBezTo>
                      <a:pt x="143902" y="608391"/>
                      <a:pt x="208439" y="575877"/>
                      <a:pt x="181744" y="512899"/>
                    </a:cubicBezTo>
                    <a:cubicBezTo>
                      <a:pt x="169717" y="514950"/>
                      <a:pt x="135688" y="521394"/>
                      <a:pt x="108993" y="524909"/>
                    </a:cubicBezTo>
                    <a:cubicBezTo>
                      <a:pt x="82298" y="528424"/>
                      <a:pt x="59124" y="512313"/>
                      <a:pt x="54137" y="498839"/>
                    </a:cubicBezTo>
                    <a:cubicBezTo>
                      <a:pt x="49443" y="485658"/>
                      <a:pt x="63817" y="461638"/>
                      <a:pt x="57657" y="454022"/>
                    </a:cubicBezTo>
                    <a:cubicBezTo>
                      <a:pt x="51790" y="446406"/>
                      <a:pt x="31549" y="424437"/>
                      <a:pt x="38589" y="405690"/>
                    </a:cubicBezTo>
                    <a:cubicBezTo>
                      <a:pt x="45630" y="386651"/>
                      <a:pt x="42109" y="376984"/>
                      <a:pt x="42109" y="376984"/>
                    </a:cubicBezTo>
                    <a:cubicBezTo>
                      <a:pt x="42109" y="376984"/>
                      <a:pt x="3681" y="369368"/>
                      <a:pt x="160" y="355308"/>
                    </a:cubicBezTo>
                    <a:cubicBezTo>
                      <a:pt x="-3360" y="341248"/>
                      <a:pt x="52670" y="255130"/>
                      <a:pt x="52670" y="255130"/>
                    </a:cubicBezTo>
                    <a:cubicBezTo>
                      <a:pt x="52670" y="255130"/>
                      <a:pt x="40936" y="234332"/>
                      <a:pt x="38003" y="222908"/>
                    </a:cubicBezTo>
                    <a:cubicBezTo>
                      <a:pt x="35362" y="211777"/>
                      <a:pt x="38003" y="151436"/>
                      <a:pt x="74378" y="82893"/>
                    </a:cubicBezTo>
                    <a:cubicBezTo>
                      <a:pt x="101880" y="31485"/>
                      <a:pt x="155618" y="4793"/>
                      <a:pt x="227919" y="5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endParaRPr>
              </a:p>
            </p:txBody>
          </p:sp>
        </p:grpSp>
        <p:sp>
          <p:nvSpPr>
            <p:cNvPr id="1048614" name="文本框 174"/>
            <p:cNvSpPr txBox="1">
              <a:spLocks noChangeArrowheads="1"/>
            </p:cNvSpPr>
            <p:nvPr/>
          </p:nvSpPr>
          <p:spPr bwMode="auto">
            <a:xfrm>
              <a:off x="5185960" y="2699292"/>
              <a:ext cx="3243580" cy="12915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7F7A63"/>
                  </a:solidFill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rPr>
                <a:t>目标方向</a:t>
              </a:r>
            </a:p>
          </p:txBody>
        </p:sp>
        <p:sp>
          <p:nvSpPr>
            <p:cNvPr id="1048615" name="矩形 175"/>
            <p:cNvSpPr>
              <a:spLocks noChangeArrowheads="1"/>
            </p:cNvSpPr>
            <p:nvPr/>
          </p:nvSpPr>
          <p:spPr bwMode="auto">
            <a:xfrm>
              <a:off x="5085242" y="3875033"/>
              <a:ext cx="3444240" cy="6508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dist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7F7A63"/>
                  </a:solidFill>
                  <a:effectLst/>
                  <a:uLnTx/>
                  <a:uFillTx/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  <a:sym typeface="思源黑体" panose="020B0400000000000000" charset="-122"/>
                </a:rPr>
                <a:t>职业定位与发展规划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45840" y="1886585"/>
            <a:ext cx="5100955" cy="3014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ts val="3800"/>
              </a:lnSpc>
            </a:pPr>
            <a:r>
              <a:rPr lang="en-US" altLang="zh-CN"/>
              <a:t>            </a:t>
            </a:r>
            <a:r>
              <a:rPr lang="zh-CN" altLang="en-US" sz="3200">
                <a:latin typeface="仿宋_GB2312" panose="02010609030101010101" charset="-122"/>
                <a:ea typeface="仿宋_GB2312" panose="02010609030101010101" charset="-122"/>
              </a:rPr>
              <a:t>当前背景下，大数据逐渐深入大众生活，结合专业与兴趣，我将未来选择定位在</a:t>
            </a:r>
            <a:r>
              <a:rPr lang="en-US" altLang="zh-CN" sz="3200">
                <a:latin typeface="仿宋_GB2312" panose="02010609030101010101" charset="-122"/>
                <a:ea typeface="仿宋_GB2312" panose="02010609030101010101" charset="-122"/>
              </a:rPr>
              <a:t>xxx</a:t>
            </a:r>
            <a:r>
              <a:rPr lang="zh-CN" altLang="en-US" sz="3200">
                <a:latin typeface="仿宋_GB2312" panose="02010609030101010101" charset="-122"/>
                <a:ea typeface="仿宋_GB2312" panose="02010609030101010101" charset="-122"/>
              </a:rPr>
              <a:t>领域，希望通过学习实践，成为</a:t>
            </a:r>
            <a:r>
              <a:rPr lang="en-US" altLang="zh-CN" sz="3200">
                <a:latin typeface="仿宋_GB2312" panose="02010609030101010101" charset="-122"/>
                <a:ea typeface="仿宋_GB2312" panose="02010609030101010101" charset="-122"/>
              </a:rPr>
              <a:t>xxx</a:t>
            </a:r>
            <a:r>
              <a:rPr lang="zh-CN" altLang="en-US" sz="3200">
                <a:latin typeface="仿宋_GB2312" panose="02010609030101010101" charset="-122"/>
                <a:ea typeface="仿宋_GB2312" panose="02010609030101010101" charset="-122"/>
              </a:rPr>
              <a:t>领域的复合型人才。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图片占位符 71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12500" r="12500"/>
          <a:stretch>
            <a:fillRect/>
          </a:stretch>
        </p:blipFill>
        <p:spPr>
          <a:xfrm>
            <a:off x="5302681" y="1283205"/>
            <a:ext cx="1809402" cy="1809402"/>
          </a:xfrm>
          <a:ln>
            <a:solidFill>
              <a:srgbClr val="7F7A63"/>
            </a:solidFill>
          </a:ln>
        </p:spPr>
      </p:pic>
      <p:pic>
        <p:nvPicPr>
          <p:cNvPr id="2097170" name="图片占位符 73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 l="16692" r="16692"/>
          <a:stretch>
            <a:fillRect/>
          </a:stretch>
        </p:blipFill>
        <p:spPr>
          <a:xfrm>
            <a:off x="1705694" y="1283205"/>
            <a:ext cx="1809402" cy="1809402"/>
          </a:xfrm>
          <a:ln>
            <a:solidFill>
              <a:srgbClr val="7F7A63"/>
            </a:solidFill>
          </a:ln>
        </p:spPr>
      </p:pic>
      <p:pic>
        <p:nvPicPr>
          <p:cNvPr id="2097172" name="图片占位符 69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print"/>
          <a:srcRect l="16692" r="16692"/>
          <a:stretch>
            <a:fillRect/>
          </a:stretch>
        </p:blipFill>
        <p:spPr>
          <a:xfrm>
            <a:off x="8899668" y="1410205"/>
            <a:ext cx="1809402" cy="1809402"/>
          </a:xfrm>
          <a:ln>
            <a:solidFill>
              <a:srgbClr val="7F7A63"/>
            </a:solidFill>
          </a:ln>
        </p:spPr>
      </p:pic>
      <p:sp>
        <p:nvSpPr>
          <p:cNvPr id="1048631" name="Freeform 113"/>
          <p:cNvSpPr/>
          <p:nvPr/>
        </p:nvSpPr>
        <p:spPr bwMode="auto">
          <a:xfrm>
            <a:off x="2376934" y="1925517"/>
            <a:ext cx="315162" cy="145262"/>
          </a:xfrm>
          <a:custGeom>
            <a:avLst/>
            <a:gdLst>
              <a:gd name="T0" fmla="*/ 5 w 258"/>
              <a:gd name="T1" fmla="*/ 115 h 119"/>
              <a:gd name="T2" fmla="*/ 246 w 258"/>
              <a:gd name="T3" fmla="*/ 101 h 119"/>
              <a:gd name="T4" fmla="*/ 189 w 258"/>
              <a:gd name="T5" fmla="*/ 75 h 119"/>
              <a:gd name="T6" fmla="*/ 162 w 258"/>
              <a:gd name="T7" fmla="*/ 0 h 119"/>
              <a:gd name="T8" fmla="*/ 76 w 258"/>
              <a:gd name="T9" fmla="*/ 1 h 119"/>
              <a:gd name="T10" fmla="*/ 45 w 258"/>
              <a:gd name="T11" fmla="*/ 76 h 119"/>
              <a:gd name="T12" fmla="*/ 46 w 258"/>
              <a:gd name="T13" fmla="*/ 82 h 119"/>
              <a:gd name="T14" fmla="*/ 5 w 258"/>
              <a:gd name="T15" fmla="*/ 11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8" h="119">
                <a:moveTo>
                  <a:pt x="5" y="115"/>
                </a:moveTo>
                <a:cubicBezTo>
                  <a:pt x="5" y="115"/>
                  <a:pt x="186" y="119"/>
                  <a:pt x="246" y="101"/>
                </a:cubicBezTo>
                <a:cubicBezTo>
                  <a:pt x="246" y="101"/>
                  <a:pt x="258" y="66"/>
                  <a:pt x="189" y="75"/>
                </a:cubicBezTo>
                <a:cubicBezTo>
                  <a:pt x="189" y="75"/>
                  <a:pt x="197" y="16"/>
                  <a:pt x="162" y="0"/>
                </a:cubicBezTo>
                <a:cubicBezTo>
                  <a:pt x="162" y="0"/>
                  <a:pt x="132" y="27"/>
                  <a:pt x="76" y="1"/>
                </a:cubicBezTo>
                <a:cubicBezTo>
                  <a:pt x="76" y="1"/>
                  <a:pt x="33" y="7"/>
                  <a:pt x="45" y="76"/>
                </a:cubicBezTo>
                <a:cubicBezTo>
                  <a:pt x="45" y="78"/>
                  <a:pt x="45" y="80"/>
                  <a:pt x="46" y="82"/>
                </a:cubicBezTo>
                <a:cubicBezTo>
                  <a:pt x="46" y="82"/>
                  <a:pt x="0" y="75"/>
                  <a:pt x="5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59" name="组合 4"/>
          <p:cNvGrpSpPr/>
          <p:nvPr/>
        </p:nvGrpSpPr>
        <p:grpSpPr>
          <a:xfrm>
            <a:off x="1358875" y="3350098"/>
            <a:ext cx="2350770" cy="2891790"/>
            <a:chOff x="1233750" y="3713756"/>
            <a:chExt cx="2350770" cy="2891790"/>
          </a:xfrm>
        </p:grpSpPr>
        <p:sp>
          <p:nvSpPr>
            <p:cNvPr id="1048632" name="文本框 22"/>
            <p:cNvSpPr txBox="1"/>
            <p:nvPr/>
          </p:nvSpPr>
          <p:spPr>
            <a:xfrm>
              <a:off x="1580465" y="3713756"/>
              <a:ext cx="1667557" cy="650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职业定位</a:t>
              </a:r>
            </a:p>
          </p:txBody>
        </p:sp>
        <p:sp>
          <p:nvSpPr>
            <p:cNvPr id="1048633" name="文本框 37"/>
            <p:cNvSpPr txBox="1"/>
            <p:nvPr/>
          </p:nvSpPr>
          <p:spPr>
            <a:xfrm>
              <a:off x="1233750" y="4444006"/>
              <a:ext cx="2350770" cy="21615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政府机关、城市建设相关企业，从事安全工程师、安全规划师、安全顾问</a:t>
              </a:r>
            </a:p>
          </p:txBody>
        </p:sp>
      </p:grpSp>
      <p:cxnSp>
        <p:nvCxnSpPr>
          <p:cNvPr id="3145729" name="直接连接符 42"/>
          <p:cNvCxnSpPr/>
          <p:nvPr/>
        </p:nvCxnSpPr>
        <p:spPr>
          <a:xfrm>
            <a:off x="4363710" y="3828586"/>
            <a:ext cx="0" cy="1653515"/>
          </a:xfrm>
          <a:prstGeom prst="line">
            <a:avLst/>
          </a:prstGeom>
          <a:ln w="28575">
            <a:solidFill>
              <a:srgbClr val="7F7A63">
                <a:alpha val="9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0" name="直接连接符 44"/>
          <p:cNvCxnSpPr/>
          <p:nvPr/>
        </p:nvCxnSpPr>
        <p:spPr>
          <a:xfrm>
            <a:off x="8228143" y="3828255"/>
            <a:ext cx="0" cy="1653515"/>
          </a:xfrm>
          <a:prstGeom prst="line">
            <a:avLst/>
          </a:prstGeom>
          <a:ln w="28575">
            <a:solidFill>
              <a:srgbClr val="7F7A63">
                <a:alpha val="9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2"/>
          <p:cNvGrpSpPr/>
          <p:nvPr/>
        </p:nvGrpSpPr>
        <p:grpSpPr>
          <a:xfrm>
            <a:off x="5018020" y="3350098"/>
            <a:ext cx="2350826" cy="2821702"/>
            <a:chOff x="2082745" y="3713756"/>
            <a:chExt cx="2350826" cy="2821702"/>
          </a:xfrm>
        </p:grpSpPr>
        <p:sp>
          <p:nvSpPr>
            <p:cNvPr id="1048634" name="文本框 54"/>
            <p:cNvSpPr txBox="1"/>
            <p:nvPr/>
          </p:nvSpPr>
          <p:spPr>
            <a:xfrm>
              <a:off x="2367865" y="3713756"/>
              <a:ext cx="1667557" cy="650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职业认知</a:t>
              </a:r>
            </a:p>
          </p:txBody>
        </p:sp>
        <p:sp>
          <p:nvSpPr>
            <p:cNvPr id="1048635" name="文本框 55"/>
            <p:cNvSpPr txBox="1"/>
            <p:nvPr/>
          </p:nvSpPr>
          <p:spPr>
            <a:xfrm>
              <a:off x="2082745" y="4443768"/>
              <a:ext cx="2350826" cy="2091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知识储备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创新能力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沟通能力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责任意识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学习能力</a:t>
              </a:r>
            </a:p>
          </p:txBody>
        </p:sp>
      </p:grpSp>
      <p:grpSp>
        <p:nvGrpSpPr>
          <p:cNvPr id="61" name="组合 56"/>
          <p:cNvGrpSpPr/>
          <p:nvPr/>
        </p:nvGrpSpPr>
        <p:grpSpPr>
          <a:xfrm>
            <a:off x="8796175" y="3428838"/>
            <a:ext cx="2508885" cy="1924050"/>
            <a:chOff x="909265" y="3792496"/>
            <a:chExt cx="2508885" cy="1924050"/>
          </a:xfrm>
        </p:grpSpPr>
        <p:sp>
          <p:nvSpPr>
            <p:cNvPr id="1048636" name="文本框 58"/>
            <p:cNvSpPr txBox="1"/>
            <p:nvPr/>
          </p:nvSpPr>
          <p:spPr>
            <a:xfrm>
              <a:off x="1285825" y="3792496"/>
              <a:ext cx="1667557" cy="650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发展规划</a:t>
              </a:r>
            </a:p>
          </p:txBody>
        </p:sp>
        <p:sp>
          <p:nvSpPr>
            <p:cNvPr id="1048637" name="文本框 59"/>
            <p:cNvSpPr txBox="1"/>
            <p:nvPr/>
          </p:nvSpPr>
          <p:spPr>
            <a:xfrm>
              <a:off x="909265" y="4443371"/>
              <a:ext cx="2508885" cy="127317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专注学业，专业深造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0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锤炼技能，积累经验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椭圆 314"/>
          <p:cNvSpPr>
            <a:spLocks noChangeArrowheads="1"/>
          </p:cNvSpPr>
          <p:nvPr/>
        </p:nvSpPr>
        <p:spPr bwMode="auto">
          <a:xfrm>
            <a:off x="2783194" y="2229748"/>
            <a:ext cx="2538106" cy="25233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7F7A63"/>
            </a:solidFill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sp>
        <p:nvSpPr>
          <p:cNvPr id="1048678" name="椭圆 294"/>
          <p:cNvSpPr>
            <a:spLocks noChangeArrowheads="1"/>
          </p:cNvSpPr>
          <p:nvPr/>
        </p:nvSpPr>
        <p:spPr bwMode="auto">
          <a:xfrm>
            <a:off x="2904215" y="2349065"/>
            <a:ext cx="2296064" cy="2284698"/>
          </a:xfrm>
          <a:prstGeom prst="ellipse">
            <a:avLst/>
          </a:prstGeom>
          <a:solidFill>
            <a:srgbClr val="7F7A6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  <p:sp>
        <p:nvSpPr>
          <p:cNvPr id="1048679" name="文本框 174"/>
          <p:cNvSpPr txBox="1">
            <a:spLocks noChangeArrowheads="1"/>
          </p:cNvSpPr>
          <p:nvPr/>
        </p:nvSpPr>
        <p:spPr bwMode="auto">
          <a:xfrm>
            <a:off x="5871446" y="2485297"/>
            <a:ext cx="3243580" cy="129159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srgbClr val="7F7A63"/>
                </a:solidFill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要素驱动</a:t>
            </a:r>
          </a:p>
        </p:txBody>
      </p:sp>
      <p:sp>
        <p:nvSpPr>
          <p:cNvPr id="1048680" name="矩形 175"/>
          <p:cNvSpPr>
            <a:spLocks noChangeArrowheads="1"/>
          </p:cNvSpPr>
          <p:nvPr/>
        </p:nvSpPr>
        <p:spPr bwMode="auto">
          <a:xfrm>
            <a:off x="5752465" y="3712210"/>
            <a:ext cx="3481070" cy="6508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F7A63"/>
                </a:solidFill>
                <a:effectLst/>
                <a:uLnTx/>
                <a:uFillTx/>
                <a:latin typeface="思源黑体" panose="020B0400000000000000" charset="-122"/>
                <a:ea typeface="思源黑体" panose="020B0400000000000000" charset="-122"/>
                <a:cs typeface="微软雅黑" panose="020B0503020204020204" charset="-122"/>
                <a:sym typeface="思源黑体" panose="020B0400000000000000" charset="-122"/>
              </a:rPr>
              <a:t>内外互促与双向赋能</a:t>
            </a:r>
          </a:p>
        </p:txBody>
      </p:sp>
      <p:sp>
        <p:nvSpPr>
          <p:cNvPr id="1048681" name="Freeform 27"/>
          <p:cNvSpPr>
            <a:spLocks noEditPoints="1"/>
          </p:cNvSpPr>
          <p:nvPr/>
        </p:nvSpPr>
        <p:spPr bwMode="auto">
          <a:xfrm>
            <a:off x="3424732" y="2864394"/>
            <a:ext cx="1255030" cy="1254040"/>
          </a:xfrm>
          <a:custGeom>
            <a:avLst/>
            <a:gdLst>
              <a:gd name="connsiteX0" fmla="*/ 98223 w 608754"/>
              <a:gd name="connsiteY0" fmla="*/ 392516 h 608274"/>
              <a:gd name="connsiteX1" fmla="*/ 260844 w 608754"/>
              <a:gd name="connsiteY1" fmla="*/ 447468 h 608274"/>
              <a:gd name="connsiteX2" fmla="*/ 263886 w 608754"/>
              <a:gd name="connsiteY2" fmla="*/ 450966 h 608274"/>
              <a:gd name="connsiteX3" fmla="*/ 262687 w 608754"/>
              <a:gd name="connsiteY3" fmla="*/ 455384 h 608274"/>
              <a:gd name="connsiteX4" fmla="*/ 241668 w 608754"/>
              <a:gd name="connsiteY4" fmla="*/ 476371 h 608274"/>
              <a:gd name="connsiteX5" fmla="*/ 246278 w 608754"/>
              <a:gd name="connsiteY5" fmla="*/ 480973 h 608274"/>
              <a:gd name="connsiteX6" fmla="*/ 362436 w 608754"/>
              <a:gd name="connsiteY6" fmla="*/ 480973 h 608274"/>
              <a:gd name="connsiteX7" fmla="*/ 362620 w 608754"/>
              <a:gd name="connsiteY7" fmla="*/ 480789 h 608274"/>
              <a:gd name="connsiteX8" fmla="*/ 354784 w 608754"/>
              <a:gd name="connsiteY8" fmla="*/ 504077 h 608274"/>
              <a:gd name="connsiteX9" fmla="*/ 365570 w 608754"/>
              <a:gd name="connsiteY9" fmla="*/ 550653 h 608274"/>
              <a:gd name="connsiteX10" fmla="*/ 397836 w 608754"/>
              <a:gd name="connsiteY10" fmla="*/ 564092 h 608274"/>
              <a:gd name="connsiteX11" fmla="*/ 412771 w 608754"/>
              <a:gd name="connsiteY11" fmla="*/ 561606 h 608274"/>
              <a:gd name="connsiteX12" fmla="*/ 435818 w 608754"/>
              <a:gd name="connsiteY12" fmla="*/ 553782 h 608274"/>
              <a:gd name="connsiteX13" fmla="*/ 435634 w 608754"/>
              <a:gd name="connsiteY13" fmla="*/ 554058 h 608274"/>
              <a:gd name="connsiteX14" fmla="*/ 304357 w 608754"/>
              <a:gd name="connsiteY14" fmla="*/ 608274 h 608274"/>
              <a:gd name="connsiteX15" fmla="*/ 173172 w 608754"/>
              <a:gd name="connsiteY15" fmla="*/ 554058 h 608274"/>
              <a:gd name="connsiteX16" fmla="*/ 168470 w 608754"/>
              <a:gd name="connsiteY16" fmla="*/ 549364 h 608274"/>
              <a:gd name="connsiteX17" fmla="*/ 147451 w 608754"/>
              <a:gd name="connsiteY17" fmla="*/ 570351 h 608274"/>
              <a:gd name="connsiteX18" fmla="*/ 141920 w 608754"/>
              <a:gd name="connsiteY18" fmla="*/ 571179 h 608274"/>
              <a:gd name="connsiteX19" fmla="*/ 139523 w 608754"/>
              <a:gd name="connsiteY19" fmla="*/ 568326 h 608274"/>
              <a:gd name="connsiteX20" fmla="*/ 84579 w 608754"/>
              <a:gd name="connsiteY20" fmla="*/ 406047 h 608274"/>
              <a:gd name="connsiteX21" fmla="*/ 98223 w 608754"/>
              <a:gd name="connsiteY21" fmla="*/ 392516 h 608274"/>
              <a:gd name="connsiteX22" fmla="*/ 558943 w 608754"/>
              <a:gd name="connsiteY22" fmla="*/ 177895 h 608274"/>
              <a:gd name="connsiteX23" fmla="*/ 554610 w 608754"/>
              <a:gd name="connsiteY23" fmla="*/ 435191 h 608274"/>
              <a:gd name="connsiteX24" fmla="*/ 554241 w 608754"/>
              <a:gd name="connsiteY24" fmla="*/ 435468 h 608274"/>
              <a:gd name="connsiteX25" fmla="*/ 575351 w 608754"/>
              <a:gd name="connsiteY25" fmla="*/ 456456 h 608274"/>
              <a:gd name="connsiteX26" fmla="*/ 576550 w 608754"/>
              <a:gd name="connsiteY26" fmla="*/ 460875 h 608274"/>
              <a:gd name="connsiteX27" fmla="*/ 573508 w 608754"/>
              <a:gd name="connsiteY27" fmla="*/ 464281 h 608274"/>
              <a:gd name="connsiteX28" fmla="*/ 410805 w 608754"/>
              <a:gd name="connsiteY28" fmla="*/ 519331 h 608274"/>
              <a:gd name="connsiteX29" fmla="*/ 397254 w 608754"/>
              <a:gd name="connsiteY29" fmla="*/ 505706 h 608274"/>
              <a:gd name="connsiteX30" fmla="*/ 452195 w 608754"/>
              <a:gd name="connsiteY30" fmla="*/ 343412 h 608274"/>
              <a:gd name="connsiteX31" fmla="*/ 454223 w 608754"/>
              <a:gd name="connsiteY31" fmla="*/ 340742 h 608274"/>
              <a:gd name="connsiteX32" fmla="*/ 460123 w 608754"/>
              <a:gd name="connsiteY32" fmla="*/ 341386 h 608274"/>
              <a:gd name="connsiteX33" fmla="*/ 481140 w 608754"/>
              <a:gd name="connsiteY33" fmla="*/ 362375 h 608274"/>
              <a:gd name="connsiteX34" fmla="*/ 481417 w 608754"/>
              <a:gd name="connsiteY34" fmla="*/ 362099 h 608274"/>
              <a:gd name="connsiteX35" fmla="*/ 484551 w 608754"/>
              <a:gd name="connsiteY35" fmla="*/ 249975 h 608274"/>
              <a:gd name="connsiteX36" fmla="*/ 508887 w 608754"/>
              <a:gd name="connsiteY36" fmla="*/ 258168 h 608274"/>
              <a:gd name="connsiteX37" fmla="*/ 523545 w 608754"/>
              <a:gd name="connsiteY37" fmla="*/ 260561 h 608274"/>
              <a:gd name="connsiteX38" fmla="*/ 555809 w 608754"/>
              <a:gd name="connsiteY38" fmla="*/ 247121 h 608274"/>
              <a:gd name="connsiteX39" fmla="*/ 566594 w 608754"/>
              <a:gd name="connsiteY39" fmla="*/ 200449 h 608274"/>
              <a:gd name="connsiteX40" fmla="*/ 197904 w 608754"/>
              <a:gd name="connsiteY40" fmla="*/ 88943 h 608274"/>
              <a:gd name="connsiteX41" fmla="*/ 211455 w 608754"/>
              <a:gd name="connsiteY41" fmla="*/ 102564 h 608274"/>
              <a:gd name="connsiteX42" fmla="*/ 156422 w 608754"/>
              <a:gd name="connsiteY42" fmla="*/ 265010 h 608274"/>
              <a:gd name="connsiteX43" fmla="*/ 153011 w 608754"/>
              <a:gd name="connsiteY43" fmla="*/ 268139 h 608274"/>
              <a:gd name="connsiteX44" fmla="*/ 148586 w 608754"/>
              <a:gd name="connsiteY44" fmla="*/ 266851 h 608274"/>
              <a:gd name="connsiteX45" fmla="*/ 127569 w 608754"/>
              <a:gd name="connsiteY45" fmla="*/ 245866 h 608274"/>
              <a:gd name="connsiteX46" fmla="*/ 127292 w 608754"/>
              <a:gd name="connsiteY46" fmla="*/ 246142 h 608274"/>
              <a:gd name="connsiteX47" fmla="*/ 124158 w 608754"/>
              <a:gd name="connsiteY47" fmla="*/ 358335 h 608274"/>
              <a:gd name="connsiteX48" fmla="*/ 99822 w 608754"/>
              <a:gd name="connsiteY48" fmla="*/ 350052 h 608274"/>
              <a:gd name="connsiteX49" fmla="*/ 85257 w 608754"/>
              <a:gd name="connsiteY49" fmla="*/ 347659 h 608274"/>
              <a:gd name="connsiteX50" fmla="*/ 53177 w 608754"/>
              <a:gd name="connsiteY50" fmla="*/ 360912 h 608274"/>
              <a:gd name="connsiteX51" fmla="*/ 42115 w 608754"/>
              <a:gd name="connsiteY51" fmla="*/ 407759 h 608274"/>
              <a:gd name="connsiteX52" fmla="*/ 49766 w 608754"/>
              <a:gd name="connsiteY52" fmla="*/ 430308 h 608274"/>
              <a:gd name="connsiteX53" fmla="*/ 54191 w 608754"/>
              <a:gd name="connsiteY53" fmla="*/ 173157 h 608274"/>
              <a:gd name="connsiteX54" fmla="*/ 54468 w 608754"/>
              <a:gd name="connsiteY54" fmla="*/ 172881 h 608274"/>
              <a:gd name="connsiteX55" fmla="*/ 33450 w 608754"/>
              <a:gd name="connsiteY55" fmla="*/ 151804 h 608274"/>
              <a:gd name="connsiteX56" fmla="*/ 32159 w 608754"/>
              <a:gd name="connsiteY56" fmla="*/ 147386 h 608274"/>
              <a:gd name="connsiteX57" fmla="*/ 35293 w 608754"/>
              <a:gd name="connsiteY57" fmla="*/ 143981 h 608274"/>
              <a:gd name="connsiteX58" fmla="*/ 197904 w 608754"/>
              <a:gd name="connsiteY58" fmla="*/ 88943 h 608274"/>
              <a:gd name="connsiteX59" fmla="*/ 304352 w 608754"/>
              <a:gd name="connsiteY59" fmla="*/ 0 h 608274"/>
              <a:gd name="connsiteX60" fmla="*/ 435629 w 608754"/>
              <a:gd name="connsiteY60" fmla="*/ 54313 h 608274"/>
              <a:gd name="connsiteX61" fmla="*/ 440239 w 608754"/>
              <a:gd name="connsiteY61" fmla="*/ 58916 h 608274"/>
              <a:gd name="connsiteX62" fmla="*/ 461258 w 608754"/>
              <a:gd name="connsiteY62" fmla="*/ 37927 h 608274"/>
              <a:gd name="connsiteX63" fmla="*/ 465683 w 608754"/>
              <a:gd name="connsiteY63" fmla="*/ 36638 h 608274"/>
              <a:gd name="connsiteX64" fmla="*/ 469094 w 608754"/>
              <a:gd name="connsiteY64" fmla="*/ 39768 h 608274"/>
              <a:gd name="connsiteX65" fmla="*/ 524130 w 608754"/>
              <a:gd name="connsiteY65" fmla="*/ 202155 h 608274"/>
              <a:gd name="connsiteX66" fmla="*/ 510486 w 608754"/>
              <a:gd name="connsiteY66" fmla="*/ 215688 h 608274"/>
              <a:gd name="connsiteX67" fmla="*/ 347865 w 608754"/>
              <a:gd name="connsiteY67" fmla="*/ 160822 h 608274"/>
              <a:gd name="connsiteX68" fmla="*/ 344823 w 608754"/>
              <a:gd name="connsiteY68" fmla="*/ 157416 h 608274"/>
              <a:gd name="connsiteX69" fmla="*/ 346113 w 608754"/>
              <a:gd name="connsiteY69" fmla="*/ 152997 h 608274"/>
              <a:gd name="connsiteX70" fmla="*/ 367132 w 608754"/>
              <a:gd name="connsiteY70" fmla="*/ 132008 h 608274"/>
              <a:gd name="connsiteX71" fmla="*/ 362431 w 608754"/>
              <a:gd name="connsiteY71" fmla="*/ 127313 h 608274"/>
              <a:gd name="connsiteX72" fmla="*/ 304352 w 608754"/>
              <a:gd name="connsiteY72" fmla="*/ 103287 h 608274"/>
              <a:gd name="connsiteX73" fmla="*/ 246273 w 608754"/>
              <a:gd name="connsiteY73" fmla="*/ 127313 h 608274"/>
              <a:gd name="connsiteX74" fmla="*/ 246089 w 608754"/>
              <a:gd name="connsiteY74" fmla="*/ 127589 h 608274"/>
              <a:gd name="connsiteX75" fmla="*/ 254017 w 608754"/>
              <a:gd name="connsiteY75" fmla="*/ 104207 h 608274"/>
              <a:gd name="connsiteX76" fmla="*/ 243231 w 608754"/>
              <a:gd name="connsiteY76" fmla="*/ 57719 h 608274"/>
              <a:gd name="connsiteX77" fmla="*/ 210873 w 608754"/>
              <a:gd name="connsiteY77" fmla="*/ 44187 h 608274"/>
              <a:gd name="connsiteX78" fmla="*/ 195938 w 608754"/>
              <a:gd name="connsiteY78" fmla="*/ 46672 h 608274"/>
              <a:gd name="connsiteX79" fmla="*/ 172891 w 608754"/>
              <a:gd name="connsiteY79" fmla="*/ 54497 h 608274"/>
              <a:gd name="connsiteX80" fmla="*/ 173167 w 608754"/>
              <a:gd name="connsiteY80" fmla="*/ 54313 h 608274"/>
              <a:gd name="connsiteX81" fmla="*/ 304352 w 608754"/>
              <a:gd name="connsiteY81" fmla="*/ 0 h 60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08754" h="608274">
                <a:moveTo>
                  <a:pt x="98223" y="392516"/>
                </a:moveTo>
                <a:cubicBezTo>
                  <a:pt x="145239" y="408440"/>
                  <a:pt x="246923" y="442773"/>
                  <a:pt x="260844" y="447468"/>
                </a:cubicBezTo>
                <a:cubicBezTo>
                  <a:pt x="262411" y="448020"/>
                  <a:pt x="263517" y="449309"/>
                  <a:pt x="263886" y="450966"/>
                </a:cubicBezTo>
                <a:cubicBezTo>
                  <a:pt x="264347" y="452530"/>
                  <a:pt x="263794" y="454187"/>
                  <a:pt x="262687" y="455384"/>
                </a:cubicBezTo>
                <a:lnTo>
                  <a:pt x="241668" y="476371"/>
                </a:lnTo>
                <a:lnTo>
                  <a:pt x="246278" y="480973"/>
                </a:lnTo>
                <a:cubicBezTo>
                  <a:pt x="277345" y="511993"/>
                  <a:pt x="331368" y="511993"/>
                  <a:pt x="362436" y="480973"/>
                </a:cubicBezTo>
                <a:lnTo>
                  <a:pt x="362620" y="480789"/>
                </a:lnTo>
                <a:lnTo>
                  <a:pt x="354784" y="504077"/>
                </a:lnTo>
                <a:cubicBezTo>
                  <a:pt x="349160" y="520369"/>
                  <a:pt x="353309" y="538318"/>
                  <a:pt x="365570" y="550653"/>
                </a:cubicBezTo>
                <a:cubicBezTo>
                  <a:pt x="374236" y="559397"/>
                  <a:pt x="385667" y="564092"/>
                  <a:pt x="397836" y="564092"/>
                </a:cubicBezTo>
                <a:cubicBezTo>
                  <a:pt x="402907" y="564092"/>
                  <a:pt x="407977" y="563263"/>
                  <a:pt x="412771" y="561606"/>
                </a:cubicBezTo>
                <a:lnTo>
                  <a:pt x="435818" y="553782"/>
                </a:lnTo>
                <a:lnTo>
                  <a:pt x="435634" y="554058"/>
                </a:lnTo>
                <a:cubicBezTo>
                  <a:pt x="400510" y="589036"/>
                  <a:pt x="353954" y="608274"/>
                  <a:pt x="304357" y="608274"/>
                </a:cubicBezTo>
                <a:cubicBezTo>
                  <a:pt x="254851" y="608274"/>
                  <a:pt x="208204" y="589036"/>
                  <a:pt x="173172" y="554058"/>
                </a:cubicBezTo>
                <a:lnTo>
                  <a:pt x="168470" y="549364"/>
                </a:lnTo>
                <a:lnTo>
                  <a:pt x="147451" y="570351"/>
                </a:lnTo>
                <a:cubicBezTo>
                  <a:pt x="146069" y="571824"/>
                  <a:pt x="143856" y="572192"/>
                  <a:pt x="141920" y="571179"/>
                </a:cubicBezTo>
                <a:cubicBezTo>
                  <a:pt x="140814" y="570627"/>
                  <a:pt x="139984" y="569522"/>
                  <a:pt x="139523" y="568326"/>
                </a:cubicBezTo>
                <a:cubicBezTo>
                  <a:pt x="134453" y="553322"/>
                  <a:pt x="101357" y="455476"/>
                  <a:pt x="84579" y="406047"/>
                </a:cubicBezTo>
                <a:cubicBezTo>
                  <a:pt x="81721" y="397670"/>
                  <a:pt x="89741" y="389662"/>
                  <a:pt x="98223" y="392516"/>
                </a:cubicBezTo>
                <a:close/>
                <a:moveTo>
                  <a:pt x="558943" y="177895"/>
                </a:moveTo>
                <a:cubicBezTo>
                  <a:pt x="626697" y="250527"/>
                  <a:pt x="625407" y="364493"/>
                  <a:pt x="554610" y="435191"/>
                </a:cubicBezTo>
                <a:lnTo>
                  <a:pt x="554241" y="435468"/>
                </a:lnTo>
                <a:lnTo>
                  <a:pt x="575351" y="456456"/>
                </a:lnTo>
                <a:cubicBezTo>
                  <a:pt x="576458" y="457653"/>
                  <a:pt x="577011" y="459310"/>
                  <a:pt x="576550" y="460875"/>
                </a:cubicBezTo>
                <a:cubicBezTo>
                  <a:pt x="576181" y="462440"/>
                  <a:pt x="574983" y="463729"/>
                  <a:pt x="573508" y="464281"/>
                </a:cubicBezTo>
                <a:cubicBezTo>
                  <a:pt x="559496" y="469068"/>
                  <a:pt x="457449" y="503497"/>
                  <a:pt x="410805" y="519331"/>
                </a:cubicBezTo>
                <a:cubicBezTo>
                  <a:pt x="402416" y="522184"/>
                  <a:pt x="394396" y="514175"/>
                  <a:pt x="397254" y="505706"/>
                </a:cubicBezTo>
                <a:cubicBezTo>
                  <a:pt x="413478" y="457653"/>
                  <a:pt x="447401" y="357680"/>
                  <a:pt x="452195" y="343412"/>
                </a:cubicBezTo>
                <a:cubicBezTo>
                  <a:pt x="452564" y="342307"/>
                  <a:pt x="453301" y="341386"/>
                  <a:pt x="454223" y="340742"/>
                </a:cubicBezTo>
                <a:cubicBezTo>
                  <a:pt x="456251" y="339545"/>
                  <a:pt x="458648" y="339914"/>
                  <a:pt x="460123" y="341386"/>
                </a:cubicBezTo>
                <a:lnTo>
                  <a:pt x="481140" y="362375"/>
                </a:lnTo>
                <a:lnTo>
                  <a:pt x="481417" y="362099"/>
                </a:lnTo>
                <a:cubicBezTo>
                  <a:pt x="512206" y="331352"/>
                  <a:pt x="513036" y="282103"/>
                  <a:pt x="484551" y="249975"/>
                </a:cubicBezTo>
                <a:lnTo>
                  <a:pt x="508887" y="258168"/>
                </a:lnTo>
                <a:cubicBezTo>
                  <a:pt x="513589" y="259733"/>
                  <a:pt x="518474" y="260561"/>
                  <a:pt x="523545" y="260561"/>
                </a:cubicBezTo>
                <a:cubicBezTo>
                  <a:pt x="535528" y="260561"/>
                  <a:pt x="547328" y="255682"/>
                  <a:pt x="555809" y="247121"/>
                </a:cubicBezTo>
                <a:cubicBezTo>
                  <a:pt x="567792" y="235338"/>
                  <a:pt x="572217" y="216835"/>
                  <a:pt x="566594" y="200449"/>
                </a:cubicBezTo>
                <a:close/>
                <a:moveTo>
                  <a:pt x="197904" y="88943"/>
                </a:moveTo>
                <a:cubicBezTo>
                  <a:pt x="206293" y="86090"/>
                  <a:pt x="214313" y="94189"/>
                  <a:pt x="211455" y="102564"/>
                </a:cubicBezTo>
                <a:cubicBezTo>
                  <a:pt x="188317" y="170856"/>
                  <a:pt x="162137" y="248259"/>
                  <a:pt x="156422" y="265010"/>
                </a:cubicBezTo>
                <a:cubicBezTo>
                  <a:pt x="155961" y="266575"/>
                  <a:pt x="154670" y="267771"/>
                  <a:pt x="153011" y="268139"/>
                </a:cubicBezTo>
                <a:cubicBezTo>
                  <a:pt x="151444" y="268507"/>
                  <a:pt x="149785" y="268047"/>
                  <a:pt x="148586" y="266851"/>
                </a:cubicBezTo>
                <a:lnTo>
                  <a:pt x="127569" y="245866"/>
                </a:lnTo>
                <a:lnTo>
                  <a:pt x="127292" y="246142"/>
                </a:lnTo>
                <a:cubicBezTo>
                  <a:pt x="96503" y="276975"/>
                  <a:pt x="95673" y="326122"/>
                  <a:pt x="124158" y="358335"/>
                </a:cubicBezTo>
                <a:lnTo>
                  <a:pt x="99822" y="350052"/>
                </a:lnTo>
                <a:cubicBezTo>
                  <a:pt x="95212" y="348487"/>
                  <a:pt x="90235" y="347659"/>
                  <a:pt x="85257" y="347659"/>
                </a:cubicBezTo>
                <a:cubicBezTo>
                  <a:pt x="73181" y="347659"/>
                  <a:pt x="61750" y="352353"/>
                  <a:pt x="53177" y="360912"/>
                </a:cubicBezTo>
                <a:cubicBezTo>
                  <a:pt x="40640" y="373429"/>
                  <a:pt x="36584" y="391377"/>
                  <a:pt x="42115" y="407759"/>
                </a:cubicBezTo>
                <a:lnTo>
                  <a:pt x="49766" y="430308"/>
                </a:lnTo>
                <a:cubicBezTo>
                  <a:pt x="-17988" y="357783"/>
                  <a:pt x="-16606" y="243841"/>
                  <a:pt x="54191" y="173157"/>
                </a:cubicBezTo>
                <a:lnTo>
                  <a:pt x="54468" y="172881"/>
                </a:lnTo>
                <a:lnTo>
                  <a:pt x="33450" y="151804"/>
                </a:lnTo>
                <a:cubicBezTo>
                  <a:pt x="32251" y="150700"/>
                  <a:pt x="31791" y="149043"/>
                  <a:pt x="32159" y="147386"/>
                </a:cubicBezTo>
                <a:cubicBezTo>
                  <a:pt x="32528" y="145822"/>
                  <a:pt x="33726" y="144533"/>
                  <a:pt x="35293" y="143981"/>
                </a:cubicBezTo>
                <a:cubicBezTo>
                  <a:pt x="52532" y="138183"/>
                  <a:pt x="146190" y="106430"/>
                  <a:pt x="197904" y="88943"/>
                </a:cubicBezTo>
                <a:close/>
                <a:moveTo>
                  <a:pt x="304352" y="0"/>
                </a:moveTo>
                <a:cubicBezTo>
                  <a:pt x="353949" y="0"/>
                  <a:pt x="400505" y="19239"/>
                  <a:pt x="435629" y="54313"/>
                </a:cubicBezTo>
                <a:lnTo>
                  <a:pt x="440239" y="58916"/>
                </a:lnTo>
                <a:lnTo>
                  <a:pt x="461258" y="37927"/>
                </a:lnTo>
                <a:cubicBezTo>
                  <a:pt x="462456" y="36730"/>
                  <a:pt x="464116" y="36270"/>
                  <a:pt x="465683" y="36638"/>
                </a:cubicBezTo>
                <a:cubicBezTo>
                  <a:pt x="467250" y="37006"/>
                  <a:pt x="468541" y="38203"/>
                  <a:pt x="469094" y="39768"/>
                </a:cubicBezTo>
                <a:cubicBezTo>
                  <a:pt x="473980" y="54129"/>
                  <a:pt x="506799" y="151064"/>
                  <a:pt x="524130" y="202155"/>
                </a:cubicBezTo>
                <a:cubicBezTo>
                  <a:pt x="526988" y="210532"/>
                  <a:pt x="518876" y="218541"/>
                  <a:pt x="510486" y="215688"/>
                </a:cubicBezTo>
                <a:cubicBezTo>
                  <a:pt x="451025" y="195619"/>
                  <a:pt x="356900" y="163859"/>
                  <a:pt x="347865" y="160822"/>
                </a:cubicBezTo>
                <a:cubicBezTo>
                  <a:pt x="346390" y="160269"/>
                  <a:pt x="345192" y="158981"/>
                  <a:pt x="344823" y="157416"/>
                </a:cubicBezTo>
                <a:cubicBezTo>
                  <a:pt x="344454" y="155759"/>
                  <a:pt x="344915" y="154102"/>
                  <a:pt x="346113" y="152997"/>
                </a:cubicBezTo>
                <a:lnTo>
                  <a:pt x="367132" y="132008"/>
                </a:lnTo>
                <a:lnTo>
                  <a:pt x="362431" y="127313"/>
                </a:lnTo>
                <a:cubicBezTo>
                  <a:pt x="346943" y="111848"/>
                  <a:pt x="326293" y="103287"/>
                  <a:pt x="304352" y="103287"/>
                </a:cubicBezTo>
                <a:cubicBezTo>
                  <a:pt x="282411" y="103287"/>
                  <a:pt x="261853" y="111848"/>
                  <a:pt x="246273" y="127313"/>
                </a:cubicBezTo>
                <a:lnTo>
                  <a:pt x="246089" y="127589"/>
                </a:lnTo>
                <a:lnTo>
                  <a:pt x="254017" y="104207"/>
                </a:lnTo>
                <a:cubicBezTo>
                  <a:pt x="259548" y="88005"/>
                  <a:pt x="255492" y="70146"/>
                  <a:pt x="243231" y="57719"/>
                </a:cubicBezTo>
                <a:cubicBezTo>
                  <a:pt x="234288" y="48882"/>
                  <a:pt x="222857" y="44187"/>
                  <a:pt x="210873" y="44187"/>
                </a:cubicBezTo>
                <a:cubicBezTo>
                  <a:pt x="205802" y="44187"/>
                  <a:pt x="200732" y="45015"/>
                  <a:pt x="195938" y="46672"/>
                </a:cubicBezTo>
                <a:lnTo>
                  <a:pt x="172891" y="54497"/>
                </a:lnTo>
                <a:lnTo>
                  <a:pt x="173167" y="54313"/>
                </a:lnTo>
                <a:cubicBezTo>
                  <a:pt x="208199" y="19239"/>
                  <a:pt x="254754" y="0"/>
                  <a:pt x="3043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思源黑体" panose="020B0400000000000000" charset="-122"/>
              <a:ea typeface="思源黑体" panose="020B0400000000000000" charset="-122"/>
              <a:cs typeface="微软雅黑" panose="020B0503020204020204" charset="-122"/>
              <a:sym typeface="思源黑体" panose="020B04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15360" y="1506855"/>
            <a:ext cx="527240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仿宋_GB2312" panose="02010609030101010101" charset="-122"/>
                <a:ea typeface="仿宋_GB2312" panose="02010609030101010101" charset="-122"/>
              </a:rPr>
              <a:t>    </a:t>
            </a:r>
            <a:r>
              <a:rPr lang="zh-CN" altLang="en-US" sz="3600">
                <a:latin typeface="仿宋_GB2312" panose="02010609030101010101" charset="-122"/>
                <a:ea typeface="仿宋_GB2312" panose="02010609030101010101" charset="-122"/>
              </a:rPr>
              <a:t>通过自我剖析，梳理兴趣及优势，同时环视家庭、学校、社会，考察规划的可达性。多要素同向驱动下，我认为当前的职业选择具备科学性。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16"/>
          <p:cNvGrpSpPr/>
          <p:nvPr/>
        </p:nvGrpSpPr>
        <p:grpSpPr>
          <a:xfrm>
            <a:off x="623888" y="454345"/>
            <a:ext cx="10653705" cy="748980"/>
            <a:chOff x="623888" y="454345"/>
            <a:chExt cx="10653705" cy="748980"/>
          </a:xfrm>
        </p:grpSpPr>
        <p:sp>
          <p:nvSpPr>
            <p:cNvPr id="1048647" name="TextBox 23"/>
            <p:cNvSpPr txBox="1"/>
            <p:nvPr/>
          </p:nvSpPr>
          <p:spPr>
            <a:xfrm>
              <a:off x="623888" y="454345"/>
              <a:ext cx="10653705" cy="6153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zh-CN" altLang="en-US" sz="4000" b="1" dirty="0">
                  <a:solidFill>
                    <a:srgbClr val="7F7A63"/>
                  </a:solidFill>
                  <a:latin typeface="思源黑体" panose="020B0400000000000000" charset="-122"/>
                  <a:ea typeface="思源黑体" panose="020B0400000000000000" charset="-122"/>
                  <a:cs typeface="微软雅黑" panose="020B0503020204020204" charset="-122"/>
                </a:rPr>
                <a:t>霍兰德测试</a:t>
              </a:r>
            </a:p>
          </p:txBody>
        </p:sp>
        <p:grpSp>
          <p:nvGrpSpPr>
            <p:cNvPr id="72" name="Group 55"/>
            <p:cNvGrpSpPr/>
            <p:nvPr/>
          </p:nvGrpSpPr>
          <p:grpSpPr>
            <a:xfrm>
              <a:off x="675898" y="1130300"/>
              <a:ext cx="362272" cy="73025"/>
              <a:chOff x="7340600" y="4686300"/>
              <a:chExt cx="504030" cy="101600"/>
            </a:xfrm>
            <a:solidFill>
              <a:srgbClr val="002060"/>
            </a:solidFill>
          </p:grpSpPr>
          <p:sp>
            <p:nvSpPr>
              <p:cNvPr id="1048648" name="Oval 52"/>
              <p:cNvSpPr/>
              <p:nvPr/>
            </p:nvSpPr>
            <p:spPr>
              <a:xfrm>
                <a:off x="734060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649" name="Oval 53"/>
              <p:cNvSpPr/>
              <p:nvPr/>
            </p:nvSpPr>
            <p:spPr>
              <a:xfrm>
                <a:off x="7541815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  <p:sp>
            <p:nvSpPr>
              <p:cNvPr id="1048650" name="Oval 54"/>
              <p:cNvSpPr/>
              <p:nvPr/>
            </p:nvSpPr>
            <p:spPr>
              <a:xfrm>
                <a:off x="7743030" y="4686300"/>
                <a:ext cx="101600" cy="101600"/>
              </a:xfrm>
              <a:prstGeom prst="ellipse">
                <a:avLst/>
              </a:prstGeom>
              <a:solidFill>
                <a:srgbClr val="7F7A63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en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微软雅黑" panose="020B0503020204020204" charset="-122"/>
                </a:endParaRPr>
              </a:p>
            </p:txBody>
          </p:sp>
        </p:grpSp>
      </p:grpSp>
      <p:graphicFrame>
        <p:nvGraphicFramePr>
          <p:cNvPr id="4194304" name="图表 41"/>
          <p:cNvGraphicFramePr/>
          <p:nvPr/>
        </p:nvGraphicFramePr>
        <p:xfrm>
          <a:off x="675898" y="1778519"/>
          <a:ext cx="6470861" cy="3876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48651" name="文本框 2"/>
          <p:cNvSpPr txBox="1">
            <a:spLocks noChangeArrowheads="1"/>
          </p:cNvSpPr>
          <p:nvPr/>
        </p:nvSpPr>
        <p:spPr bwMode="auto">
          <a:xfrm>
            <a:off x="7292910" y="2010573"/>
            <a:ext cx="1867591" cy="426719"/>
          </a:xfrm>
          <a:prstGeom prst="rect">
            <a:avLst/>
          </a:prstGeom>
          <a:solidFill>
            <a:srgbClr val="7F7A63"/>
          </a:solidFill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dist"/>
            <a:r>
              <a:rPr lang="zh-CN" altLang="en-US" b="1" kern="10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职业兴趣类型</a:t>
            </a:r>
            <a:endParaRPr lang="zh-CN" altLang="en-US" sz="1600" b="1" kern="1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Times New Roman" panose="02020603050405020304"/>
            </a:endParaRPr>
          </a:p>
        </p:txBody>
      </p:sp>
      <p:sp>
        <p:nvSpPr>
          <p:cNvPr id="1048652" name="文本框 2"/>
          <p:cNvSpPr txBox="1">
            <a:spLocks noChangeArrowheads="1"/>
          </p:cNvSpPr>
          <p:nvPr/>
        </p:nvSpPr>
        <p:spPr bwMode="auto">
          <a:xfrm>
            <a:off x="7160094" y="2576539"/>
            <a:ext cx="4001104" cy="11468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>
              <a:lnSpc>
                <a:spcPts val="2665"/>
              </a:lnSpc>
            </a:pPr>
            <a:r>
              <a:rPr lang="en-US" altLang="zh-CN" sz="1600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    </a:t>
            </a:r>
            <a:r>
              <a:rPr lang="zh-CN" altLang="en-US" sz="1600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通过霍兰德测试，我的职业兴趣是</a:t>
            </a:r>
            <a:r>
              <a:rPr lang="en-US" altLang="zh-CN" sz="1600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ESA</a:t>
            </a:r>
            <a:r>
              <a:rPr lang="zh-CN" altLang="en-US" sz="1600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，即企业型、社会型、艺术型。</a:t>
            </a:r>
          </a:p>
          <a:p>
            <a:pPr algn="just">
              <a:lnSpc>
                <a:spcPts val="2665"/>
              </a:lnSpc>
            </a:pPr>
            <a:r>
              <a:rPr lang="zh-CN" altLang="en-US" sz="1600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 </a:t>
            </a:r>
            <a:endParaRPr lang="zh-CN" altLang="en-US" sz="1600" kern="1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Times New Roman" panose="02020603050405020304"/>
            </a:endParaRPr>
          </a:p>
        </p:txBody>
      </p:sp>
      <p:sp>
        <p:nvSpPr>
          <p:cNvPr id="1048653" name="文本框 2"/>
          <p:cNvSpPr txBox="1">
            <a:spLocks noChangeArrowheads="1"/>
          </p:cNvSpPr>
          <p:nvPr/>
        </p:nvSpPr>
        <p:spPr bwMode="auto">
          <a:xfrm>
            <a:off x="7160094" y="3812842"/>
            <a:ext cx="4625505" cy="307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/>
            <a:r>
              <a:rPr lang="zh-CN" altLang="en-US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企业型特点：</a:t>
            </a:r>
          </a:p>
          <a:p>
            <a:pPr algn="just"/>
            <a:r>
              <a:rPr lang="en-US" altLang="zh-CN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    </a:t>
            </a:r>
            <a:r>
              <a:rPr lang="zh-CN" altLang="en-US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喜欢竞争、敢冒风险、有野心、抱负。</a:t>
            </a:r>
          </a:p>
          <a:p>
            <a:pPr algn="just"/>
            <a:r>
              <a:rPr lang="en-US" altLang="zh-CN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    </a:t>
            </a:r>
            <a:r>
              <a:rPr lang="zh-CN" altLang="en-US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追求权力、权威和物质财富，具有领导才能。 </a:t>
            </a:r>
          </a:p>
          <a:p>
            <a:pPr algn="just"/>
            <a:r>
              <a:rPr lang="en-US" altLang="zh-CN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    </a:t>
            </a:r>
            <a:r>
              <a:rPr lang="zh-CN" altLang="en-US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为人务实，做事有较强的目的性。</a:t>
            </a:r>
          </a:p>
          <a:p>
            <a:pPr algn="just"/>
            <a:r>
              <a:rPr lang="zh-CN" altLang="en-US" sz="2400" b="1" kern="100"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/>
              </a:rPr>
              <a:t> </a:t>
            </a:r>
            <a:endParaRPr lang="zh-CN" altLang="en-US" sz="1600" kern="1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WY2ODVlYmM0MzgyZTBkOTExZTdiZDM2YjEzZjE2Y2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2154;#94546;#146722;#47679;#25454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好课件-www.haokj.cn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4276AA"/>
      </a:accent1>
      <a:accent2>
        <a:srgbClr val="1689A0"/>
      </a:accent2>
      <a:accent3>
        <a:srgbClr val="3FA692"/>
      </a:accent3>
      <a:accent4>
        <a:srgbClr val="5167A4"/>
      </a:accent4>
      <a:accent5>
        <a:srgbClr val="5E5CA2"/>
      </a:accent5>
      <a:accent6>
        <a:srgbClr val="768395"/>
      </a:accent6>
      <a:hlink>
        <a:srgbClr val="4276AA"/>
      </a:hlink>
      <a:folHlink>
        <a:srgbClr val="BFBFBF"/>
      </a:folHlink>
    </a:clrScheme>
    <a:fontScheme name="bpcfp0ao">
      <a:majorFont>
        <a:latin typeface="Century Gothic"/>
        <a:ea typeface="思源黑体"/>
        <a:cs typeface=""/>
      </a:majorFont>
      <a:minorFont>
        <a:latin typeface="Century Gothic"/>
        <a:ea typeface="思源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691</Words>
  <Application>Microsoft Office PowerPoint</Application>
  <PresentationFormat>宽屏</PresentationFormat>
  <Paragraphs>100</Paragraphs>
  <Slides>17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方正小标宋简体</vt:lpstr>
      <vt:lpstr>仿宋_GB2312</vt:lpstr>
      <vt:lpstr>思源黑体</vt:lpstr>
      <vt:lpstr>思源黑体 CN Normal</vt:lpstr>
      <vt:lpstr>微软雅黑</vt:lpstr>
      <vt:lpstr>Arial</vt:lpstr>
      <vt:lpstr>Calibri</vt:lpstr>
      <vt:lpstr>好课件-www.haokj.cn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素材来源网站好课件-www.haokj.cn</dc:title>
  <dc:creator>素材来源网站好课件-www.haokj.cn</dc:creator>
  <cp:lastModifiedBy>伟凯 刘</cp:lastModifiedBy>
  <cp:revision>14</cp:revision>
  <dcterms:created xsi:type="dcterms:W3CDTF">2023-11-21T08:16:00Z</dcterms:created>
  <dcterms:modified xsi:type="dcterms:W3CDTF">2024-10-22T06:42:06Z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397BC193F65141B09886241F380B8FBC_12</vt:lpwstr>
  </property>
</Properties>
</file>