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719" r:id="rId2"/>
    <p:sldId id="744" r:id="rId3"/>
    <p:sldId id="649" r:id="rId4"/>
    <p:sldId id="721" r:id="rId5"/>
    <p:sldId id="742" r:id="rId6"/>
    <p:sldId id="745" r:id="rId7"/>
    <p:sldId id="746" r:id="rId8"/>
    <p:sldId id="747" r:id="rId9"/>
    <p:sldId id="748" r:id="rId10"/>
    <p:sldId id="740" r:id="rId11"/>
    <p:sldId id="732" r:id="rId12"/>
    <p:sldId id="741" r:id="rId13"/>
    <p:sldId id="733" r:id="rId14"/>
    <p:sldId id="753" r:id="rId15"/>
    <p:sldId id="749" r:id="rId16"/>
    <p:sldId id="750" r:id="rId17"/>
    <p:sldId id="751" r:id="rId18"/>
    <p:sldId id="752" r:id="rId19"/>
    <p:sldId id="754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A9A3"/>
    <a:srgbClr val="BAD5E6"/>
    <a:srgbClr val="B2E2DF"/>
    <a:srgbClr val="FEAAC1"/>
    <a:srgbClr val="FCE945"/>
    <a:srgbClr val="8497B0"/>
    <a:srgbClr val="61019D"/>
    <a:srgbClr val="FE127B"/>
    <a:srgbClr val="666666"/>
    <a:srgbClr val="FE1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55" autoAdjust="0"/>
    <p:restoredTop sz="94660"/>
  </p:normalViewPr>
  <p:slideViewPr>
    <p:cSldViewPr snapToGrid="0">
      <p:cViewPr varScale="1">
        <p:scale>
          <a:sx n="85" d="100"/>
          <a:sy n="85" d="100"/>
        </p:scale>
        <p:origin x="74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伟凯 刘" userId="b6299e6020235bac" providerId="LiveId" clId="{C9BC1258-BCAA-4F20-8837-555EB09BC7CF}"/>
    <pc:docChg chg="modSld">
      <pc:chgData name="伟凯 刘" userId="b6299e6020235bac" providerId="LiveId" clId="{C9BC1258-BCAA-4F20-8837-555EB09BC7CF}" dt="2024-10-22T06:53:14.183" v="13" actId="20577"/>
      <pc:docMkLst>
        <pc:docMk/>
      </pc:docMkLst>
      <pc:sldChg chg="modSp mod">
        <pc:chgData name="伟凯 刘" userId="b6299e6020235bac" providerId="LiveId" clId="{C9BC1258-BCAA-4F20-8837-555EB09BC7CF}" dt="2024-10-22T06:53:14.183" v="13" actId="20577"/>
        <pc:sldMkLst>
          <pc:docMk/>
          <pc:sldMk cId="0" sldId="719"/>
        </pc:sldMkLst>
        <pc:spChg chg="mod">
          <ac:chgData name="伟凯 刘" userId="b6299e6020235bac" providerId="LiveId" clId="{C9BC1258-BCAA-4F20-8837-555EB09BC7CF}" dt="2024-10-22T06:53:14.183" v="13" actId="20577"/>
          <ac:spMkLst>
            <pc:docMk/>
            <pc:sldMk cId="0" sldId="719"/>
            <ac:spMk id="4" creationId="{00000000-0000-0000-0000-000000000000}"/>
          </ac:spMkLst>
        </pc:spChg>
      </pc:sldChg>
      <pc:sldChg chg="modSp mod">
        <pc:chgData name="伟凯 刘" userId="b6299e6020235bac" providerId="LiveId" clId="{C9BC1258-BCAA-4F20-8837-555EB09BC7CF}" dt="2024-10-22T06:53:02.442" v="7" actId="20577"/>
        <pc:sldMkLst>
          <pc:docMk/>
          <pc:sldMk cId="0" sldId="754"/>
        </pc:sldMkLst>
        <pc:spChg chg="mod">
          <ac:chgData name="伟凯 刘" userId="b6299e6020235bac" providerId="LiveId" clId="{C9BC1258-BCAA-4F20-8837-555EB09BC7CF}" dt="2024-10-22T06:53:02.442" v="7" actId="20577"/>
          <ac:spMkLst>
            <pc:docMk/>
            <pc:sldMk cId="0" sldId="754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C423AF86-F7E2-487C-BD43-F001A1590CFA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3C6218A0-7144-4A33-A583-286FD59EDE4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Noto Sans S Chinese Light" panose="020B0300000000000000" pitchFamily="34" charset="-122"/>
        <a:ea typeface="Noto Sans S Chinese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Noto Sans S Chinese Light" panose="020B0300000000000000" pitchFamily="34" charset="-122"/>
        <a:ea typeface="Noto Sans S Chinese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Noto Sans S Chinese Light" panose="020B0300000000000000" pitchFamily="34" charset="-122"/>
        <a:ea typeface="Noto Sans S Chinese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Noto Sans S Chinese Light" panose="020B0300000000000000" pitchFamily="34" charset="-122"/>
        <a:ea typeface="Noto Sans S Chinese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Noto Sans S Chinese Light" panose="020B0300000000000000" pitchFamily="34" charset="-122"/>
        <a:ea typeface="Noto Sans S Chinese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7FDB8B-7D06-4ED0-8263-372E4FA3762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2pPr>
            <a:lvl3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3pPr>
            <a:lvl4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4pPr>
            <a:lvl5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2pPr>
            <a:lvl3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3pPr>
            <a:lvl4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4pPr>
            <a:lvl5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218317" y="2286000"/>
            <a:ext cx="3027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www.tukuppt.com </a:t>
            </a:r>
            <a:r>
              <a:rPr lang="zh-CN" altLang="en-US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千图网 高效办公在熊猫</a:t>
            </a:r>
          </a:p>
        </p:txBody>
      </p:sp>
      <p:sp>
        <p:nvSpPr>
          <p:cNvPr id="8" name="文本框 7"/>
          <p:cNvSpPr txBox="1"/>
          <p:nvPr userDrawn="1"/>
        </p:nvSpPr>
        <p:spPr>
          <a:xfrm>
            <a:off x="4218316" y="3678129"/>
            <a:ext cx="5503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该作品版权为千图网所有，请勿盗版，否则我们将按照</a:t>
            </a:r>
            <a:r>
              <a:rPr lang="en-US" altLang="zh-CN" dirty="0">
                <a:solidFill>
                  <a:schemeClr val="bg1"/>
                </a:solidFill>
                <a:effectLst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effectLst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中华人民共和国著作权法</a:t>
            </a:r>
            <a:r>
              <a:rPr lang="en-US" altLang="zh-CN" dirty="0">
                <a:solidFill>
                  <a:schemeClr val="bg1"/>
                </a:solidFill>
                <a:effectLst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effectLst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进行维权工作。</a:t>
            </a:r>
            <a:endParaRPr lang="zh-CN" altLang="en-US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2pPr>
            <a:lvl3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3pPr>
            <a:lvl4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4pPr>
            <a:lvl5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2pPr>
            <a:lvl3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3pPr>
            <a:lvl4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4pPr>
            <a:lvl5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2pPr>
            <a:lvl3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3pPr>
            <a:lvl4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4pPr>
            <a:lvl5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2pPr>
            <a:lvl3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3pPr>
            <a:lvl4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4pPr>
            <a:lvl5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2pPr>
            <a:lvl3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3pPr>
            <a:lvl4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4pPr>
            <a:lvl5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>
              <a:defRPr sz="28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2pPr>
            <a:lvl3pPr>
              <a:defRPr sz="24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3pPr>
            <a:lvl4pPr>
              <a:defRPr sz="20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4pPr>
            <a:lvl5pPr>
              <a:defRPr sz="20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0DA2CC75-8280-4D50-8556-C2874ADEF926}" type="datetimeFigureOut">
              <a:rPr lang="zh-CN" altLang="en-US" smtClean="0"/>
              <a:t>2024/10/22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fld id="{6E190E77-D57C-49F8-ADC2-FB99C50EBC2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16356"/>
          <a:stretch>
            <a:fillRect/>
          </a:stretch>
        </p:blipFill>
        <p:spPr>
          <a:xfrm>
            <a:off x="-14514" y="914"/>
            <a:ext cx="8603376" cy="685708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5358097" y="-12890"/>
            <a:ext cx="736348" cy="12192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/>
        </p:nvSpPr>
        <p:spPr>
          <a:xfrm rot="1800000">
            <a:off x="6494464" y="-542978"/>
            <a:ext cx="609600" cy="5830626"/>
          </a:xfrm>
          <a:custGeom>
            <a:avLst/>
            <a:gdLst>
              <a:gd name="connsiteX0" fmla="*/ 609600 w 609600"/>
              <a:gd name="connsiteY0" fmla="*/ 0 h 5830626"/>
              <a:gd name="connsiteX1" fmla="*/ 609600 w 609600"/>
              <a:gd name="connsiteY1" fmla="*/ 5478673 h 5830626"/>
              <a:gd name="connsiteX2" fmla="*/ 0 w 609600"/>
              <a:gd name="connsiteY2" fmla="*/ 5830626 h 5830626"/>
              <a:gd name="connsiteX3" fmla="*/ 0 w 609600"/>
              <a:gd name="connsiteY3" fmla="*/ 351953 h 583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" h="5830626">
                <a:moveTo>
                  <a:pt x="609600" y="0"/>
                </a:moveTo>
                <a:lnTo>
                  <a:pt x="609600" y="5478673"/>
                </a:lnTo>
                <a:lnTo>
                  <a:pt x="0" y="5830626"/>
                </a:lnTo>
                <a:lnTo>
                  <a:pt x="0" y="35195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 rot="1800000">
            <a:off x="7688163" y="-350791"/>
            <a:ext cx="285087" cy="4057649"/>
          </a:xfrm>
          <a:custGeom>
            <a:avLst/>
            <a:gdLst>
              <a:gd name="connsiteX0" fmla="*/ 0 w 285087"/>
              <a:gd name="connsiteY0" fmla="*/ 164595 h 4057649"/>
              <a:gd name="connsiteX1" fmla="*/ 285087 w 285087"/>
              <a:gd name="connsiteY1" fmla="*/ 0 h 4057649"/>
              <a:gd name="connsiteX2" fmla="*/ 285087 w 285087"/>
              <a:gd name="connsiteY2" fmla="*/ 3893054 h 4057649"/>
              <a:gd name="connsiteX3" fmla="*/ 0 w 285087"/>
              <a:gd name="connsiteY3" fmla="*/ 4057649 h 4057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087" h="4057649">
                <a:moveTo>
                  <a:pt x="0" y="164595"/>
                </a:moveTo>
                <a:lnTo>
                  <a:pt x="285087" y="0"/>
                </a:lnTo>
                <a:lnTo>
                  <a:pt x="285087" y="3893054"/>
                </a:lnTo>
                <a:lnTo>
                  <a:pt x="0" y="405764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1800000">
            <a:off x="6324561" y="-271264"/>
            <a:ext cx="0" cy="39333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627729" y="-42627"/>
            <a:ext cx="2503592" cy="434913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800000">
            <a:off x="5865937" y="-180054"/>
            <a:ext cx="0" cy="2571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096000" y="3459378"/>
            <a:ext cx="5937811" cy="1014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6000" b="1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就业能力展示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8035233" y="1704694"/>
            <a:ext cx="3897373" cy="20281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GENISO" panose="02000400000000000000" pitchFamily="2" charset="0"/>
              </a:rPr>
              <a:t>2023</a:t>
            </a:r>
            <a:endParaRPr lang="zh-CN" altLang="en-US" sz="120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GENISO" panose="02000400000000000000" pitchFamily="2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6604000" y="4483351"/>
            <a:ext cx="5429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Employment ability demonstration</a:t>
            </a:r>
            <a:endParaRPr lang="zh-CN" altLang="en-US" sz="1200" spc="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9476556" y="5222765"/>
            <a:ext cx="2413000" cy="30670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汇报人：</a:t>
            </a:r>
            <a:r>
              <a:rPr lang="en-US" altLang="zh-CN" sz="1400" spc="3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</a:p>
        </p:txBody>
      </p:sp>
      <p:pic>
        <p:nvPicPr>
          <p:cNvPr id="15" name="Coldplay - Yell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80497" y="-375417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35" y="234183"/>
            <a:ext cx="3724275" cy="762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87406" y="6308926"/>
            <a:ext cx="7086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kern="10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20xx</a:t>
            </a:r>
            <a:r>
              <a:rPr lang="zh-CN" altLang="zh-CN" sz="1800" kern="10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1800" kern="100" dirty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大学生职业规划大赛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500" tmFilter="0,0; .5, 1; 1, 1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3" grpId="0" animBg="1"/>
      <p:bldP spid="27" grpId="0" animBg="1"/>
      <p:bldP spid="31" grpId="0" build="allAtOnce"/>
      <p:bldP spid="32" grpId="0"/>
      <p:bldP spid="33" grpId="0"/>
      <p:bldP spid="3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0" b="3572"/>
          <a:stretch>
            <a:fillRect/>
          </a:stretch>
        </p:blipFill>
        <p:spPr>
          <a:xfrm>
            <a:off x="0" y="-29029"/>
            <a:ext cx="12192000" cy="6923314"/>
          </a:xfrm>
          <a:prstGeom prst="rect">
            <a:avLst/>
          </a:prstGeom>
        </p:spPr>
      </p:pic>
      <p:sp>
        <p:nvSpPr>
          <p:cNvPr id="44" name="任意多边形: 形状 43"/>
          <p:cNvSpPr/>
          <p:nvPr/>
        </p:nvSpPr>
        <p:spPr>
          <a:xfrm>
            <a:off x="4273422" y="4470"/>
            <a:ext cx="7918578" cy="6889815"/>
          </a:xfrm>
          <a:custGeom>
            <a:avLst/>
            <a:gdLst>
              <a:gd name="connsiteX0" fmla="*/ 3959468 w 7918578"/>
              <a:gd name="connsiteY0" fmla="*/ 0 h 6858000"/>
              <a:gd name="connsiteX1" fmla="*/ 7918578 w 7918578"/>
              <a:gd name="connsiteY1" fmla="*/ 0 h 6858000"/>
              <a:gd name="connsiteX2" fmla="*/ 7918578 w 7918578"/>
              <a:gd name="connsiteY2" fmla="*/ 6858000 h 6858000"/>
              <a:gd name="connsiteX3" fmla="*/ 0 w 79185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8578" h="6858000">
                <a:moveTo>
                  <a:pt x="3959468" y="0"/>
                </a:moveTo>
                <a:lnTo>
                  <a:pt x="7918578" y="0"/>
                </a:lnTo>
                <a:lnTo>
                  <a:pt x="791857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rot="1800000">
            <a:off x="6832551" y="-271264"/>
            <a:ext cx="0" cy="393337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5135719" y="-42627"/>
            <a:ext cx="2503592" cy="434913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1800000">
            <a:off x="6373927" y="-180054"/>
            <a:ext cx="0" cy="2571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9288563" y="4603043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技术能力</a:t>
            </a: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9794468" y="2875519"/>
            <a:ext cx="1966687" cy="17275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02</a:t>
            </a:r>
            <a:endParaRPr lang="zh-CN" altLang="en-US" sz="10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800" y="195233"/>
            <a:ext cx="3724275" cy="76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8" grpId="0" animBg="1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73671" y="321105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898542" y="321106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技术能力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grpSp>
        <p:nvGrpSpPr>
          <p:cNvPr id="80" name="组合 79"/>
          <p:cNvGrpSpPr/>
          <p:nvPr/>
        </p:nvGrpSpPr>
        <p:grpSpPr>
          <a:xfrm>
            <a:off x="1859239" y="1267851"/>
            <a:ext cx="9776949" cy="5718977"/>
            <a:chOff x="1437898" y="1113109"/>
            <a:chExt cx="9882492" cy="5571678"/>
          </a:xfrm>
        </p:grpSpPr>
        <p:sp>
          <p:nvSpPr>
            <p:cNvPr id="71" name="矩形 70"/>
            <p:cNvSpPr/>
            <p:nvPr/>
          </p:nvSpPr>
          <p:spPr>
            <a:xfrm>
              <a:off x="7636573" y="1674997"/>
              <a:ext cx="3683817" cy="7497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200" b="1" kern="100" dirty="0">
                  <a:solidFill>
                    <a:schemeClr val="tx1"/>
                  </a:solidFill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·</a:t>
              </a:r>
              <a:r>
                <a:rPr lang="zh-CN" altLang="en-US" sz="1200" b="1" kern="100" dirty="0">
                  <a:solidFill>
                    <a:schemeClr val="tx1"/>
                  </a:solidFill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通过英语四级、英语六级</a:t>
              </a:r>
              <a:endParaRPr lang="en-US" altLang="zh-CN" sz="1200" b="1" kern="100" dirty="0"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b="1" kern="1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·</a:t>
              </a:r>
              <a:r>
                <a:rPr lang="zh-CN" altLang="en-US" sz="1200" b="1" kern="1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雅思</a:t>
              </a:r>
              <a:r>
                <a:rPr lang="en-US" altLang="zh-CN" sz="1200" b="1" kern="1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xxx</a:t>
              </a: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1437898" y="1113109"/>
              <a:ext cx="8929531" cy="5571678"/>
              <a:chOff x="1437898" y="1113109"/>
              <a:chExt cx="8929531" cy="5571678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437898" y="1113109"/>
                <a:ext cx="8929531" cy="5571678"/>
                <a:chOff x="1437898" y="1113109"/>
                <a:chExt cx="8929531" cy="5571678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 rot="697731">
                  <a:off x="1437898" y="3074122"/>
                  <a:ext cx="8929531" cy="3610665"/>
                  <a:chOff x="1785483" y="1336696"/>
                  <a:chExt cx="7702756" cy="3929491"/>
                </a:xfrm>
              </p:grpSpPr>
              <p:sp>
                <p:nvSpPr>
                  <p:cNvPr id="68" name="任意多边形: 形状 67"/>
                  <p:cNvSpPr/>
                  <p:nvPr/>
                </p:nvSpPr>
                <p:spPr>
                  <a:xfrm>
                    <a:off x="1785483" y="1614094"/>
                    <a:ext cx="7550848" cy="3652093"/>
                  </a:xfrm>
                  <a:custGeom>
                    <a:avLst/>
                    <a:gdLst>
                      <a:gd name="connsiteX0" fmla="*/ 1424 w 7550848"/>
                      <a:gd name="connsiteY0" fmla="*/ 3618319 h 3652093"/>
                      <a:gd name="connsiteX1" fmla="*/ 535220 w 7550848"/>
                      <a:gd name="connsiteY1" fmla="*/ 3625383 h 3652093"/>
                      <a:gd name="connsiteX2" fmla="*/ 6669143 w 7550848"/>
                      <a:gd name="connsiteY2" fmla="*/ 790200 h 3652093"/>
                      <a:gd name="connsiteX3" fmla="*/ 7376873 w 7550848"/>
                      <a:gd name="connsiteY3" fmla="*/ 635 h 3652093"/>
                      <a:gd name="connsiteX4" fmla="*/ 7550807 w 7550848"/>
                      <a:gd name="connsiteY4" fmla="*/ 145912 h 3652093"/>
                      <a:gd name="connsiteX5" fmla="*/ 6809889 w 7550848"/>
                      <a:gd name="connsiteY5" fmla="*/ 932278 h 3652093"/>
                      <a:gd name="connsiteX6" fmla="*/ 535887 w 7550848"/>
                      <a:gd name="connsiteY6" fmla="*/ 3652040 h 3652093"/>
                      <a:gd name="connsiteX7" fmla="*/ -42 w 7550848"/>
                      <a:gd name="connsiteY7" fmla="*/ 3631647 h 3652093"/>
                      <a:gd name="connsiteX8" fmla="*/ 1424 w 7550848"/>
                      <a:gd name="connsiteY8" fmla="*/ 3618319 h 36520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550848" h="3652093">
                        <a:moveTo>
                          <a:pt x="1424" y="3618319"/>
                        </a:moveTo>
                        <a:cubicBezTo>
                          <a:pt x="179089" y="3630541"/>
                          <a:pt x="357295" y="3632900"/>
                          <a:pt x="535220" y="3625383"/>
                        </a:cubicBezTo>
                        <a:cubicBezTo>
                          <a:pt x="2850736" y="3533018"/>
                          <a:pt x="5062424" y="2437037"/>
                          <a:pt x="6669143" y="790200"/>
                        </a:cubicBezTo>
                        <a:cubicBezTo>
                          <a:pt x="6917315" y="538296"/>
                          <a:pt x="7153225" y="275103"/>
                          <a:pt x="7376873" y="635"/>
                        </a:cubicBezTo>
                        <a:lnTo>
                          <a:pt x="7550807" y="145912"/>
                        </a:lnTo>
                        <a:cubicBezTo>
                          <a:pt x="7316136" y="419408"/>
                          <a:pt x="7069164" y="681534"/>
                          <a:pt x="6809889" y="932278"/>
                        </a:cubicBezTo>
                        <a:cubicBezTo>
                          <a:pt x="5142394" y="2558191"/>
                          <a:pt x="2879658" y="3616586"/>
                          <a:pt x="535887" y="3652040"/>
                        </a:cubicBezTo>
                        <a:cubicBezTo>
                          <a:pt x="357006" y="3655038"/>
                          <a:pt x="178094" y="3648241"/>
                          <a:pt x="-42" y="3631647"/>
                        </a:cubicBezTo>
                        <a:lnTo>
                          <a:pt x="1424" y="36183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2">
                          <a:alpha val="0"/>
                        </a:schemeClr>
                      </a:gs>
                      <a:gs pos="77000">
                        <a:schemeClr val="accent2"/>
                      </a:gs>
                    </a:gsLst>
                    <a:lin ang="1200000" scaled="0"/>
                  </a:gradFill>
                  <a:ln w="133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任意多边形: 形状 68"/>
                  <p:cNvSpPr/>
                  <p:nvPr/>
                </p:nvSpPr>
                <p:spPr>
                  <a:xfrm rot="698765">
                    <a:off x="9002135" y="1336696"/>
                    <a:ext cx="486104" cy="570182"/>
                  </a:xfrm>
                  <a:custGeom>
                    <a:avLst/>
                    <a:gdLst>
                      <a:gd name="connsiteX0" fmla="*/ 0 w 577112"/>
                      <a:gd name="connsiteY0" fmla="*/ 201656 h 570182"/>
                      <a:gd name="connsiteX1" fmla="*/ 577113 w 577112"/>
                      <a:gd name="connsiteY1" fmla="*/ 570182 h 570182"/>
                      <a:gd name="connsiteX2" fmla="*/ 577113 w 577112"/>
                      <a:gd name="connsiteY2" fmla="*/ 0 h 570182"/>
                      <a:gd name="connsiteX3" fmla="*/ 0 w 577112"/>
                      <a:gd name="connsiteY3" fmla="*/ 201656 h 570182"/>
                      <a:gd name="connsiteX0-1" fmla="*/ 0 w 482183"/>
                      <a:gd name="connsiteY0-2" fmla="*/ 191514 h 570182"/>
                      <a:gd name="connsiteX1-3" fmla="*/ 482183 w 482183"/>
                      <a:gd name="connsiteY1-4" fmla="*/ 570182 h 570182"/>
                      <a:gd name="connsiteX2-5" fmla="*/ 482183 w 482183"/>
                      <a:gd name="connsiteY2-6" fmla="*/ 0 h 570182"/>
                      <a:gd name="connsiteX3-7" fmla="*/ 0 w 482183"/>
                      <a:gd name="connsiteY3-8" fmla="*/ 191514 h 570182"/>
                      <a:gd name="connsiteX0-9" fmla="*/ 0 w 486104"/>
                      <a:gd name="connsiteY0-10" fmla="*/ 223733 h 570182"/>
                      <a:gd name="connsiteX1-11" fmla="*/ 486104 w 486104"/>
                      <a:gd name="connsiteY1-12" fmla="*/ 570182 h 570182"/>
                      <a:gd name="connsiteX2-13" fmla="*/ 486104 w 486104"/>
                      <a:gd name="connsiteY2-14" fmla="*/ 0 h 570182"/>
                      <a:gd name="connsiteX3-15" fmla="*/ 0 w 486104"/>
                      <a:gd name="connsiteY3-16" fmla="*/ 223733 h 570182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</a:cxnLst>
                    <a:rect l="l" t="t" r="r" b="b"/>
                    <a:pathLst>
                      <a:path w="486104" h="570182">
                        <a:moveTo>
                          <a:pt x="0" y="223733"/>
                        </a:moveTo>
                        <a:lnTo>
                          <a:pt x="486104" y="570182"/>
                        </a:lnTo>
                        <a:lnTo>
                          <a:pt x="486104" y="0"/>
                        </a:lnTo>
                        <a:lnTo>
                          <a:pt x="0" y="22373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133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1733578" y="1113109"/>
                  <a:ext cx="7757885" cy="4842397"/>
                  <a:chOff x="1733578" y="1113109"/>
                  <a:chExt cx="7757885" cy="4842397"/>
                </a:xfrm>
              </p:grpSpPr>
              <p:grpSp>
                <p:nvGrpSpPr>
                  <p:cNvPr id="44" name="组合 43"/>
                  <p:cNvGrpSpPr/>
                  <p:nvPr/>
                </p:nvGrpSpPr>
                <p:grpSpPr>
                  <a:xfrm>
                    <a:off x="1733578" y="2762584"/>
                    <a:ext cx="2999177" cy="3086206"/>
                    <a:chOff x="1733578" y="2762584"/>
                    <a:chExt cx="2999177" cy="3086206"/>
                  </a:xfrm>
                </p:grpSpPr>
                <p:grpSp>
                  <p:nvGrpSpPr>
                    <p:cNvPr id="61" name="组合 60"/>
                    <p:cNvGrpSpPr/>
                    <p:nvPr/>
                  </p:nvGrpSpPr>
                  <p:grpSpPr>
                    <a:xfrm>
                      <a:off x="1797700" y="2762584"/>
                      <a:ext cx="2935055" cy="2919679"/>
                      <a:chOff x="-492709" y="2560947"/>
                      <a:chExt cx="2935055" cy="2919679"/>
                    </a:xfrm>
                  </p:grpSpPr>
                  <p:sp>
                    <p:nvSpPr>
                      <p:cNvPr id="66" name="矩形: 圆角 65"/>
                      <p:cNvSpPr/>
                      <p:nvPr/>
                    </p:nvSpPr>
                    <p:spPr>
                      <a:xfrm>
                        <a:off x="-492709" y="2560947"/>
                        <a:ext cx="1854890" cy="601820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tIns="90000" bIns="90000" rtlCol="0" anchor="ctr" anchorCtr="0">
                        <a:spAutoFit/>
                      </a:bodyPr>
                      <a:lstStyle>
                        <a:defPPr>
                          <a:defRPr lang="zh-CN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9pPr>
                      </a:lstStyle>
                      <a:p>
                        <a:pPr algn="ctr"/>
                        <a:r>
                          <a:rPr kumimoji="1" lang="zh-CN" altLang="en-US" sz="1600" b="1" dirty="0">
                            <a:solidFill>
                              <a:srgbClr val="FFFFFF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专业能力</a:t>
                        </a:r>
                        <a:endParaRPr kumimoji="1" lang="en-US" altLang="zh-CN" sz="1600" b="1" dirty="0">
                          <a:solidFill>
                            <a:srgbClr val="FFFFFF"/>
                          </a:solidFill>
                          <a:latin typeface="等线" panose="02010600030101010101" pitchFamily="2" charset="-122"/>
                          <a:ea typeface="等线" panose="02010600030101010101" pitchFamily="2" charset="-122"/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7" name="矩形 66"/>
                      <p:cNvSpPr/>
                      <p:nvPr/>
                    </p:nvSpPr>
                    <p:spPr>
                      <a:xfrm>
                        <a:off x="-481253" y="3074674"/>
                        <a:ext cx="2923599" cy="2405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wrap="square" lIns="108000" tIns="108000" rIns="108000" bIns="108000" rtlCol="0" anchor="t" anchorCtr="0">
                        <a:spAutoFit/>
                      </a:bodyPr>
                      <a:lstStyle>
                        <a:defPPr>
                          <a:defRPr lang="zh-CN"/>
                        </a:defPPr>
                        <a:lvl1pPr marL="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1pPr>
                        <a:lvl2pPr marL="4572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2pPr>
                        <a:lvl3pPr marL="9144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3pPr>
                        <a:lvl4pPr marL="13716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4pPr>
                        <a:lvl5pPr marL="18288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5pPr>
                        <a:lvl6pPr marL="22860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6pPr>
                        <a:lvl7pPr marL="27432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7pPr>
                        <a:lvl8pPr marL="32004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8pPr>
                        <a:lvl9pPr marL="3657600" algn="l" defTabSz="9144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</a:defRPr>
                        </a:lvl9pPr>
                      </a:lstStyle>
                      <a:p>
                        <a:pPr>
                          <a:lnSpc>
                            <a:spcPct val="150000"/>
                          </a:lnSpc>
                        </a:pP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·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掌握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SQL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，可在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MySQL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环境下对数据进行增删改查</a:t>
                        </a:r>
                      </a:p>
                      <a:p>
                        <a:pPr>
                          <a:lnSpc>
                            <a:spcPct val="150000"/>
                          </a:lnSpc>
                        </a:pP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·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掌握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Tableau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和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Power BI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，可根据需求进行数据可视化</a:t>
                        </a:r>
                      </a:p>
                      <a:p>
                        <a:pPr>
                          <a:lnSpc>
                            <a:spcPct val="150000"/>
                          </a:lnSpc>
                        </a:pP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·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掌握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Java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、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Python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，具备扎实的编码能力</a:t>
                        </a:r>
                      </a:p>
                      <a:p>
                        <a:pPr>
                          <a:lnSpc>
                            <a:spcPct val="150000"/>
                          </a:lnSpc>
                        </a:pP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·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熟悉机器学习、深度学习等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AI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模型原理，熟练使用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Pytorch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、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Tensorflow</a:t>
                        </a:r>
                        <a:r>
                          <a:rPr lang="zh-CN" altLang="en-US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、</a:t>
                        </a:r>
                        <a:r>
                          <a:rPr lang="en-US" altLang="zh-CN" sz="1200" b="1" kern="100" dirty="0">
                            <a:solidFill>
                              <a:schemeClr val="tx1"/>
                            </a:solidFill>
                            <a:effectLst/>
                            <a:latin typeface="等线" panose="02010600030101010101" pitchFamily="2" charset="-122"/>
                            <a:ea typeface="等线" panose="02010600030101010101" pitchFamily="2" charset="-122"/>
                            <a:cs typeface="+mn-ea"/>
                            <a:sym typeface="+mn-lt"/>
                          </a:rPr>
                          <a:t>Keras</a:t>
                        </a:r>
                        <a:endParaRPr lang="zh-CN" altLang="en-US" sz="1200" b="1" kern="1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grpSp>
                  <p:nvGrpSpPr>
                    <p:cNvPr id="62" name="组合 61"/>
                    <p:cNvGrpSpPr/>
                    <p:nvPr/>
                  </p:nvGrpSpPr>
                  <p:grpSpPr>
                    <a:xfrm>
                      <a:off x="1733578" y="3484704"/>
                      <a:ext cx="139700" cy="139700"/>
                      <a:chOff x="1886293" y="4670068"/>
                      <a:chExt cx="139700" cy="139700"/>
                    </a:xfrm>
                  </p:grpSpPr>
                  <p:sp>
                    <p:nvSpPr>
                      <p:cNvPr id="64" name="椭圆 63"/>
                      <p:cNvSpPr/>
                      <p:nvPr/>
                    </p:nvSpPr>
                    <p:spPr>
                      <a:xfrm>
                        <a:off x="1886293" y="4670068"/>
                        <a:ext cx="139700" cy="139700"/>
                      </a:xfrm>
                      <a:prstGeom prst="ellipse">
                        <a:avLst/>
                      </a:prstGeom>
                      <a:solidFill>
                        <a:schemeClr val="accent1">
                          <a:alpha val="4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65" name="椭圆 64"/>
                      <p:cNvSpPr/>
                      <p:nvPr/>
                    </p:nvSpPr>
                    <p:spPr>
                      <a:xfrm>
                        <a:off x="1913018" y="4696793"/>
                        <a:ext cx="86250" cy="86250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>
                        <a:outerShdw blurRad="127000" dist="63500" dir="2700000" algn="ctr" rotWithShape="0">
                          <a:schemeClr val="accent2"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cxnSp>
                  <p:nvCxnSpPr>
                    <p:cNvPr id="63" name="直接连接符 62"/>
                    <p:cNvCxnSpPr>
                      <a:endCxn id="68" idx="1"/>
                    </p:cNvCxnSpPr>
                    <p:nvPr/>
                  </p:nvCxnSpPr>
                  <p:spPr>
                    <a:xfrm flipH="1">
                      <a:off x="1778311" y="3554554"/>
                      <a:ext cx="25117" cy="2294236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50000"/>
                        </a:schemeClr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5" name="组合 44"/>
                  <p:cNvGrpSpPr/>
                  <p:nvPr/>
                </p:nvGrpSpPr>
                <p:grpSpPr>
                  <a:xfrm>
                    <a:off x="4652209" y="1921313"/>
                    <a:ext cx="1909370" cy="4034193"/>
                    <a:chOff x="1733578" y="2649707"/>
                    <a:chExt cx="1909370" cy="4034193"/>
                  </a:xfrm>
                </p:grpSpPr>
                <p:cxnSp>
                  <p:nvCxnSpPr>
                    <p:cNvPr id="54" name="直接连接符 53"/>
                    <p:cNvCxnSpPr/>
                    <p:nvPr/>
                  </p:nvCxnSpPr>
                  <p:spPr>
                    <a:xfrm flipH="1">
                      <a:off x="1769168" y="3554554"/>
                      <a:ext cx="34260" cy="3129346"/>
                    </a:xfrm>
                    <a:prstGeom prst="line">
                      <a:avLst/>
                    </a:prstGeom>
                    <a:ln>
                      <a:solidFill>
                        <a:schemeClr val="accent2">
                          <a:alpha val="50000"/>
                        </a:schemeClr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9" name="矩形: 圆角 58"/>
                    <p:cNvSpPr/>
                    <p:nvPr/>
                  </p:nvSpPr>
                  <p:spPr>
                    <a:xfrm>
                      <a:off x="1788058" y="2649707"/>
                      <a:ext cx="1854890" cy="60182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2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tIns="90000" bIns="90000" rtlCol="0" anchor="ctr" anchorCtr="0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/>
                      <a:r>
                        <a:rPr kumimoji="1" lang="zh-CN" altLang="en-US" sz="1600" b="1" dirty="0">
                          <a:solidFill>
                            <a:srgbClr val="FFFFFF"/>
                          </a:solidFill>
                          <a:latin typeface="等线" panose="02010600030101010101" pitchFamily="2" charset="-122"/>
                          <a:ea typeface="等线" panose="02010600030101010101" pitchFamily="2" charset="-122"/>
                          <a:cs typeface="+mn-ea"/>
                          <a:sym typeface="+mn-lt"/>
                        </a:rPr>
                        <a:t>科研能力</a:t>
                      </a:r>
                      <a:endParaRPr kumimoji="1" lang="en-US" altLang="zh-CN" sz="1600" b="1" dirty="0">
                        <a:solidFill>
                          <a:srgbClr val="FFFFFF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56" name="组合 55"/>
                    <p:cNvGrpSpPr/>
                    <p:nvPr/>
                  </p:nvGrpSpPr>
                  <p:grpSpPr>
                    <a:xfrm>
                      <a:off x="1733578" y="3484704"/>
                      <a:ext cx="139700" cy="139700"/>
                      <a:chOff x="1886293" y="4670068"/>
                      <a:chExt cx="139700" cy="139700"/>
                    </a:xfrm>
                  </p:grpSpPr>
                  <p:sp>
                    <p:nvSpPr>
                      <p:cNvPr id="57" name="椭圆 56"/>
                      <p:cNvSpPr/>
                      <p:nvPr/>
                    </p:nvSpPr>
                    <p:spPr>
                      <a:xfrm>
                        <a:off x="1886293" y="4670068"/>
                        <a:ext cx="139700" cy="139700"/>
                      </a:xfrm>
                      <a:prstGeom prst="ellipse">
                        <a:avLst/>
                      </a:prstGeom>
                      <a:solidFill>
                        <a:schemeClr val="accent2">
                          <a:alpha val="4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8" name="椭圆 57"/>
                      <p:cNvSpPr/>
                      <p:nvPr/>
                    </p:nvSpPr>
                    <p:spPr>
                      <a:xfrm>
                        <a:off x="1913018" y="4696793"/>
                        <a:ext cx="86250" cy="86250"/>
                      </a:xfrm>
                      <a:prstGeom prst="ellipse">
                        <a:avLst/>
                      </a:prstGeom>
                      <a:solidFill>
                        <a:schemeClr val="accent2"/>
                      </a:solidFill>
                      <a:ln>
                        <a:noFill/>
                      </a:ln>
                      <a:effectLst>
                        <a:outerShdw blurRad="127000" dist="63500" dir="2700000" algn="ctr" rotWithShape="0">
                          <a:schemeClr val="accent4"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</p:grpSp>
              <p:grpSp>
                <p:nvGrpSpPr>
                  <p:cNvPr id="46" name="组合 45"/>
                  <p:cNvGrpSpPr/>
                  <p:nvPr/>
                </p:nvGrpSpPr>
                <p:grpSpPr>
                  <a:xfrm>
                    <a:off x="7570840" y="1113109"/>
                    <a:ext cx="1920623" cy="4262166"/>
                    <a:chOff x="1733578" y="2708312"/>
                    <a:chExt cx="1920623" cy="4262166"/>
                  </a:xfrm>
                </p:grpSpPr>
                <p:sp>
                  <p:nvSpPr>
                    <p:cNvPr id="52" name="矩形: 圆角 51"/>
                    <p:cNvSpPr/>
                    <p:nvPr/>
                  </p:nvSpPr>
                  <p:spPr>
                    <a:xfrm>
                      <a:off x="1799311" y="2708312"/>
                      <a:ext cx="1854890" cy="601820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accent3"/>
                    </a:soli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tIns="90000" bIns="90000" rtlCol="0" anchor="ctr" anchorCtr="0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</a:defRPr>
                      </a:lvl9pPr>
                    </a:lstStyle>
                    <a:p>
                      <a:pPr algn="ctr"/>
                      <a:r>
                        <a:rPr kumimoji="1" lang="zh-CN" altLang="en-US" sz="1600" b="1" dirty="0">
                          <a:solidFill>
                            <a:srgbClr val="FFFFFF"/>
                          </a:solidFill>
                          <a:latin typeface="等线" panose="02010600030101010101" pitchFamily="2" charset="-122"/>
                          <a:ea typeface="等线" panose="02010600030101010101" pitchFamily="2" charset="-122"/>
                          <a:cs typeface="+mn-ea"/>
                          <a:sym typeface="+mn-lt"/>
                        </a:rPr>
                        <a:t>英语能力</a:t>
                      </a:r>
                      <a:endParaRPr kumimoji="1" lang="en-US" altLang="zh-CN" sz="1600" b="1" dirty="0">
                        <a:solidFill>
                          <a:srgbClr val="FFFFFF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  <a:cs typeface="+mn-ea"/>
                        <a:sym typeface="+mn-lt"/>
                      </a:endParaRPr>
                    </a:p>
                  </p:txBody>
                </p:sp>
                <p:grpSp>
                  <p:nvGrpSpPr>
                    <p:cNvPr id="48" name="组合 47"/>
                    <p:cNvGrpSpPr/>
                    <p:nvPr/>
                  </p:nvGrpSpPr>
                  <p:grpSpPr>
                    <a:xfrm>
                      <a:off x="1733578" y="3484704"/>
                      <a:ext cx="139700" cy="139700"/>
                      <a:chOff x="1886293" y="4670068"/>
                      <a:chExt cx="139700" cy="139700"/>
                    </a:xfrm>
                  </p:grpSpPr>
                  <p:sp>
                    <p:nvSpPr>
                      <p:cNvPr id="50" name="椭圆 49"/>
                      <p:cNvSpPr/>
                      <p:nvPr/>
                    </p:nvSpPr>
                    <p:spPr>
                      <a:xfrm>
                        <a:off x="1886293" y="4670068"/>
                        <a:ext cx="139700" cy="139700"/>
                      </a:xfrm>
                      <a:prstGeom prst="ellipse">
                        <a:avLst/>
                      </a:prstGeom>
                      <a:solidFill>
                        <a:schemeClr val="accent3">
                          <a:alpha val="4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51" name="椭圆 50"/>
                      <p:cNvSpPr/>
                      <p:nvPr/>
                    </p:nvSpPr>
                    <p:spPr>
                      <a:xfrm>
                        <a:off x="1913018" y="4696793"/>
                        <a:ext cx="86250" cy="86250"/>
                      </a:xfrm>
                      <a:prstGeom prst="ellipse">
                        <a:avLst/>
                      </a:prstGeom>
                      <a:solidFill>
                        <a:schemeClr val="accent3"/>
                      </a:solidFill>
                      <a:ln>
                        <a:noFill/>
                      </a:ln>
                      <a:effectLst>
                        <a:outerShdw blurRad="127000" dist="63500" dir="2700000" algn="ctr" rotWithShape="0">
                          <a:schemeClr val="accent6"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cxnSp>
                  <p:nvCxnSpPr>
                    <p:cNvPr id="49" name="直接连接符 48"/>
                    <p:cNvCxnSpPr/>
                    <p:nvPr/>
                  </p:nvCxnSpPr>
                  <p:spPr>
                    <a:xfrm flipH="1">
                      <a:off x="1766031" y="3554554"/>
                      <a:ext cx="37397" cy="3415924"/>
                    </a:xfrm>
                    <a:prstGeom prst="line">
                      <a:avLst/>
                    </a:prstGeom>
                    <a:ln>
                      <a:solidFill>
                        <a:schemeClr val="accent1">
                          <a:alpha val="50000"/>
                        </a:schemeClr>
                      </a:solidFill>
                      <a:prstDash val="sys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78" name="矩形 77"/>
              <p:cNvSpPr/>
              <p:nvPr/>
            </p:nvSpPr>
            <p:spPr>
              <a:xfrm>
                <a:off x="4722059" y="2544695"/>
                <a:ext cx="2914514" cy="10195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b="1" kern="100" dirty="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+mn-ea"/>
                    <a:sym typeface="+mn-lt"/>
                  </a:rPr>
                  <a:t>·</a:t>
                </a:r>
                <a:r>
                  <a:rPr lang="zh-CN" altLang="en-US" sz="1200" b="1" kern="100" dirty="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+mn-ea"/>
                    <a:sym typeface="+mn-lt"/>
                  </a:rPr>
                  <a:t>国际会议论文《</a:t>
                </a:r>
                <a:r>
                  <a:rPr lang="en-US" altLang="zh-CN" sz="1200" b="1" kern="100" dirty="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+mn-ea"/>
                    <a:sym typeface="+mn-lt"/>
                  </a:rPr>
                  <a:t>xxx</a:t>
                </a:r>
                <a:r>
                  <a:rPr lang="zh-CN" altLang="en-US" sz="1200" b="1" kern="100" dirty="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+mn-ea"/>
                    <a:sym typeface="+mn-lt"/>
                  </a:rPr>
                  <a:t>》独立一作</a:t>
                </a:r>
                <a:endParaRPr lang="en-US" altLang="zh-CN" sz="1200" b="1" kern="1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200" b="1" kern="100" dirty="0">
                    <a:solidFill>
                      <a:schemeClr val="tx1"/>
                    </a:solidFill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+mn-ea"/>
                    <a:sym typeface="+mn-lt"/>
                  </a:rPr>
                  <a:t>·</a:t>
                </a:r>
                <a:r>
                  <a:rPr lang="zh-CN" altLang="en-US" sz="1200" b="1" kern="100" dirty="0">
                    <a:solidFill>
                      <a:schemeClr val="tx1"/>
                    </a:solidFill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+mn-ea"/>
                    <a:sym typeface="+mn-lt"/>
                  </a:rPr>
                  <a:t>国际会议论文 </a:t>
                </a:r>
                <a:r>
                  <a:rPr lang="en-US" altLang="zh-CN" sz="1200" b="1" kern="100" dirty="0">
                    <a:solidFill>
                      <a:schemeClr val="tx1"/>
                    </a:solidFill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+mn-ea"/>
                    <a:sym typeface="+mn-lt"/>
                  </a:rPr>
                  <a:t>CONF-SPML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200" b="1" kern="100" dirty="0">
                    <a:solidFill>
                      <a:schemeClr val="tx1"/>
                    </a:solidFill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+mn-ea"/>
                    <a:sym typeface="+mn-lt"/>
                  </a:rPr>
                  <a:t>《xxx》</a:t>
                </a:r>
                <a:r>
                  <a:rPr lang="zh-CN" altLang="en-US" sz="1200" b="1" kern="100" dirty="0">
                    <a:solidFill>
                      <a:schemeClr val="tx1"/>
                    </a:solidFill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+mn-ea"/>
                    <a:sym typeface="+mn-lt"/>
                  </a:rPr>
                  <a:t>共同一作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22"/>
          <a:stretch>
            <a:fillRect/>
          </a:stretch>
        </p:blipFill>
        <p:spPr>
          <a:xfrm>
            <a:off x="0" y="-8627"/>
            <a:ext cx="12192000" cy="6873884"/>
          </a:xfrm>
          <a:prstGeom prst="rect">
            <a:avLst/>
          </a:prstGeom>
        </p:spPr>
      </p:pic>
      <p:sp>
        <p:nvSpPr>
          <p:cNvPr id="44" name="任意多边形: 形状 43"/>
          <p:cNvSpPr/>
          <p:nvPr/>
        </p:nvSpPr>
        <p:spPr>
          <a:xfrm>
            <a:off x="4273422" y="4470"/>
            <a:ext cx="7918578" cy="6889815"/>
          </a:xfrm>
          <a:custGeom>
            <a:avLst/>
            <a:gdLst>
              <a:gd name="connsiteX0" fmla="*/ 3959468 w 7918578"/>
              <a:gd name="connsiteY0" fmla="*/ 0 h 6858000"/>
              <a:gd name="connsiteX1" fmla="*/ 7918578 w 7918578"/>
              <a:gd name="connsiteY1" fmla="*/ 0 h 6858000"/>
              <a:gd name="connsiteX2" fmla="*/ 7918578 w 7918578"/>
              <a:gd name="connsiteY2" fmla="*/ 6858000 h 6858000"/>
              <a:gd name="connsiteX3" fmla="*/ 0 w 79185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8578" h="6858000">
                <a:moveTo>
                  <a:pt x="3959468" y="0"/>
                </a:moveTo>
                <a:lnTo>
                  <a:pt x="7918578" y="0"/>
                </a:lnTo>
                <a:lnTo>
                  <a:pt x="791857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rot="1800000">
            <a:off x="6832551" y="-271264"/>
            <a:ext cx="0" cy="393337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5135719" y="-42627"/>
            <a:ext cx="2503592" cy="434913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1800000">
            <a:off x="6373927" y="-180054"/>
            <a:ext cx="0" cy="2571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9288563" y="4603043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实习经验</a:t>
            </a: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9794468" y="2875519"/>
            <a:ext cx="1966687" cy="17275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03</a:t>
            </a:r>
            <a:endParaRPr lang="zh-CN" altLang="en-US" sz="10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800" y="195233"/>
            <a:ext cx="3724275" cy="76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8" grpId="0" animBg="1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73671" y="321105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898542" y="321106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实习经验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1259" y="965810"/>
            <a:ext cx="11669481" cy="5892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2022.9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——现在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sz="13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xxx</a:t>
            </a:r>
          </a:p>
          <a:p>
            <a:r>
              <a:rPr lang="zh-CN" altLang="zh-CN" sz="13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城市：宁波、南京、杭州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algn="l"/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部门： 数据分析、产品、运营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构建客流、商品、交易、评价、顾客等多个相关指标，建立完整、科学的数据化运营体系。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深入理解业务需求，对关键指标建立数据看板和告警机制，辅助业务归纳总结、复盘问题。并解释异动原因并挖掘增长机会点，提升团队作业效率。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积极与各店长、运营方充分沟通，主动发掘和探索业务的机会点，基于运营数据输出相关分析周报、月度报告、季度报告累计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50+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篇，提出针对性优化建议并积极推动落地。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在小红书、抖音等新媒体流量平台构建矩阵账号，根据现有的存量内容优化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SEO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，批量提升内容质量和数量，获取站外流量，反哺店面。监控分析竞争对手投流策略，降低店内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CPC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竞价费用，节省平台投流成本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30%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深入分析用户行为，识别用户使用及消费偏好，通过对客流划分层级，寻找用户增长机会，并根据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RFM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模型制定差异化策略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条，同比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PV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增长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407%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UV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增长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312%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GMV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增长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159%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algn="l"/>
            <a:r>
              <a:rPr lang="en-US" altLang="zh-CN" sz="1300" kern="100" dirty="0">
                <a:effectLst/>
                <a:latin typeface="微软雅黑" panose="020B0503020204020204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 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2022.8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2022.9</a:t>
            </a:r>
            <a:r>
              <a:rPr lang="en-US" altLang="zh-CN" sz="1300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xxx</a:t>
            </a:r>
            <a:r>
              <a:rPr lang="zh-CN" altLang="zh-CN" sz="13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有限公司</a:t>
            </a:r>
            <a:endParaRPr lang="en-US" altLang="zh-CN" sz="1300" b="1" kern="1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zh-CN" sz="13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城市：北京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algn="l"/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部门：数据分析中心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面向国家级人力资源部门、科研管理部门，协助开发搭建国家内部保密级科技情报大数据挖掘与服务系统平台，累计采集、清洗、存储全球各领域专家学者、科研文献、学术活动三大类基础数据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8000+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条，日均处理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3-5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个表单，促成专家学者档案管理及分析挖掘功能实现。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协助完善国投科创金融服务平台数据库，搜集大规模金融数据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5000+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条，实现数据高质量存储，将完成度由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53%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提升至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92%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累计响应科创赋能业务部门数据需求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20000+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条，基于因果推断、相关性分析等方法，评估运营活动、信息流投放等策略的有效性，并提出针对性分析及优化方案，产出专项分析报告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份。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algn="just"/>
            <a:r>
              <a:rPr lang="en-US" altLang="zh-CN" sz="1300" kern="100" dirty="0">
                <a:effectLst/>
                <a:latin typeface="微软雅黑" panose="020B0503020204020204" pitchFamily="34" charset="-122"/>
                <a:ea typeface="宋体" panose="02010600030101010101" pitchFamily="2" charset="-122"/>
                <a:cs typeface="Arial" panose="020B0604020202020204" pitchFamily="34" charset="0"/>
              </a:rPr>
              <a:t> 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2022.7 	xxx</a:t>
            </a:r>
            <a:r>
              <a:rPr lang="zh-CN" altLang="zh-CN" sz="13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有限公司</a:t>
            </a:r>
            <a:endParaRPr lang="en-US" altLang="zh-CN" sz="1300" b="1" kern="100" dirty="0">
              <a:effectLst/>
              <a:latin typeface="Calibri" panose="020F05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zh-CN" sz="1300" b="1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城市：北京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algn="l"/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部门：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xxx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电商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参与抖音电商数据体系构建，结合字节跳动全域数据生态，为电商产品及业务的发展提供数据支撑。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marL="342900" lvl="0" indent="-342900" algn="l">
              <a:buFont typeface="+mj-lt"/>
              <a:buAutoNum type="arabicPeriod"/>
            </a:pP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针对短视频、直播、商品商详页三个场景的站内电商分享链路进行摸底分析：通过数据提取、清洗、分析、可视化的数据流程，输出社交电商分享业务摸底分析报告</a:t>
            </a:r>
            <a:r>
              <a:rPr lang="en-US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5000+</a:t>
            </a:r>
            <a:r>
              <a:rPr lang="zh-CN" altLang="zh-CN" sz="1300" kern="100" dirty="0">
                <a:effectLst/>
                <a:latin typeface="Calibri" panose="020F05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字。寻找分享链路上的卡点、下探原因，同时提出针对性优化建议，与产品部门协助改进方案落地。</a:t>
            </a:r>
            <a:endParaRPr lang="zh-CN" altLang="zh-CN" sz="13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r>
              <a:rPr lang="zh-CN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与数据开发合作补充数据基建、排查埋点异常，通过</a:t>
            </a:r>
            <a:r>
              <a:rPr lang="en-US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AB Test</a:t>
            </a:r>
            <a:r>
              <a:rPr lang="zh-CN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等方式给出业务优化的确定性验证，协助产出完整</a:t>
            </a:r>
            <a:r>
              <a:rPr lang="en-US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AB Test</a:t>
            </a:r>
            <a:r>
              <a:rPr lang="zh-CN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分析报告，最终针对直播场景下各品类分享成功</a:t>
            </a:r>
            <a:r>
              <a:rPr lang="en-US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PV</a:t>
            </a:r>
            <a:r>
              <a:rPr lang="zh-CN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普遍提升</a:t>
            </a:r>
            <a:r>
              <a:rPr lang="en-US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10%-15%</a:t>
            </a:r>
            <a:r>
              <a:rPr lang="zh-CN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，分享</a:t>
            </a:r>
            <a:r>
              <a:rPr lang="en-US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GMV</a:t>
            </a:r>
            <a:r>
              <a:rPr lang="zh-CN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上涨</a:t>
            </a:r>
            <a:r>
              <a:rPr lang="en-US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200000+</a:t>
            </a:r>
            <a:r>
              <a:rPr lang="zh-CN" altLang="zh-CN" sz="1300" kern="100" dirty="0"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en-US" sz="13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22"/>
          <a:stretch>
            <a:fillRect/>
          </a:stretch>
        </p:blipFill>
        <p:spPr>
          <a:xfrm>
            <a:off x="0" y="-8627"/>
            <a:ext cx="12192000" cy="6873884"/>
          </a:xfrm>
          <a:prstGeom prst="rect">
            <a:avLst/>
          </a:prstGeom>
        </p:spPr>
      </p:pic>
      <p:sp>
        <p:nvSpPr>
          <p:cNvPr id="44" name="任意多边形: 形状 43"/>
          <p:cNvSpPr/>
          <p:nvPr/>
        </p:nvSpPr>
        <p:spPr>
          <a:xfrm>
            <a:off x="4273422" y="4470"/>
            <a:ext cx="7918578" cy="6889815"/>
          </a:xfrm>
          <a:custGeom>
            <a:avLst/>
            <a:gdLst>
              <a:gd name="connsiteX0" fmla="*/ 3959468 w 7918578"/>
              <a:gd name="connsiteY0" fmla="*/ 0 h 6858000"/>
              <a:gd name="connsiteX1" fmla="*/ 7918578 w 7918578"/>
              <a:gd name="connsiteY1" fmla="*/ 0 h 6858000"/>
              <a:gd name="connsiteX2" fmla="*/ 7918578 w 7918578"/>
              <a:gd name="connsiteY2" fmla="*/ 6858000 h 6858000"/>
              <a:gd name="connsiteX3" fmla="*/ 0 w 79185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8578" h="6858000">
                <a:moveTo>
                  <a:pt x="3959468" y="0"/>
                </a:moveTo>
                <a:lnTo>
                  <a:pt x="7918578" y="0"/>
                </a:lnTo>
                <a:lnTo>
                  <a:pt x="791857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rot="1800000">
            <a:off x="6832551" y="-271264"/>
            <a:ext cx="0" cy="393337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5135719" y="-42627"/>
            <a:ext cx="2503592" cy="434913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1800000">
            <a:off x="6373927" y="-180054"/>
            <a:ext cx="0" cy="2571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9288563" y="4603043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未来规划</a:t>
            </a: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9794468" y="2875519"/>
            <a:ext cx="1966687" cy="17275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04</a:t>
            </a:r>
            <a:endParaRPr lang="zh-CN" altLang="en-US" sz="10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800" y="195233"/>
            <a:ext cx="3724275" cy="76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8" grpId="0" animBg="1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78623" y="382485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103494" y="382486"/>
            <a:ext cx="2335311" cy="42255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我的十年计划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8623" y="1120202"/>
            <a:ext cx="11552118" cy="535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2023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年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1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-2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定义职业兴趣和目标行业。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准备和优化简历文案等职业社交媒体资料。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开始研究可能的实习机会，浏览招聘广告，参与校园招聘活动。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3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-4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提交实习申请，积极参与职业博览会和网络活动。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准备面试技巧，进行模拟面试。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计划如何衔接实习和留学的时间与资金需求。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5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-6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参加实习面试，评估各个机会。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确定实习位置，做好准备工作。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开始实习前的准备，包括搞清职责和预习相关知识。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7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-9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进行实习，积极学习和参与实际工作，建立行业内的联系，并获得推荐信。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10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-12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反馈实习经历，评估与职业目标的契合度。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准备留学的申请，包括语言成绩、申请文书等。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确保资金和住宿安排，查看签证要求和流程。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78623" y="382485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103494" y="382486"/>
            <a:ext cx="2335311" cy="42255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我的十年计划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8623" y="1120202"/>
            <a:ext cx="11552118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2024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年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1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-3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提交香港留学申请。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针对可能的面试进行准备。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根据留学计划提前联系潜在学习或实习机会。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4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-6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确认学校录取并办理留学相关手续。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获取香港学生签证。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准备转向海外生活的文化适应和资金安排。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7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-8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达到香港并适应新环境。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参加学校的迎新活动，建立新的社交网络。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确保一切入学手续和课程选择适合未来职业计划。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9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-12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全身心投入学业，适应专业课程学习。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参与校内外职业活动，拓展专业人脉。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开始寻找和评估明年的实习机会。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78623" y="382485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103494" y="382486"/>
            <a:ext cx="2335311" cy="42255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我的十年计划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8623" y="1120202"/>
            <a:ext cx="11552118" cy="4799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2025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年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1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-3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继续专注于学习，并开始为实习申请做准备。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确定特定公司和行业作为实习目标。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组建职业发展和留港工作的策略计划。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4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-6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提交签证申请。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应聘实习岗位，进行面试。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进行行业相关的项目或论文研究，为实习做好准备。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7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-9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大学课程结束，准备毕业手续。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开始签证下的实习或工作。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根据新的工作环境适应职业角色，继续建立专业联系。</a:t>
            </a:r>
          </a:p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10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-12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月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评估职业路径和留港计划的进度，调整战略计划。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参与更多的网络活动与行业会议，提升职业身份。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开始考虑和规划未来的职业发展和在香港的长期生活安排。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78623" y="382485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103494" y="382486"/>
            <a:ext cx="2335311" cy="42255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我的十年计划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8623" y="1120202"/>
            <a:ext cx="1155211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2026</a:t>
            </a:r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至</a:t>
            </a:r>
            <a:r>
              <a:rPr lang="en-US" altLang="zh-CN" b="1" i="0" dirty="0">
                <a:solidFill>
                  <a:srgbClr val="333639"/>
                </a:solidFill>
                <a:effectLst/>
                <a:latin typeface="-apple-system"/>
              </a:rPr>
              <a:t>2033</a:t>
            </a:r>
          </a:p>
          <a:p>
            <a:pPr algn="l"/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目标：续签直到拿到香港身份</a:t>
            </a:r>
            <a:endParaRPr lang="zh-CN" altLang="en-US" b="0" i="0" dirty="0">
              <a:solidFill>
                <a:srgbClr val="333639"/>
              </a:solidFill>
              <a:effectLst/>
              <a:latin typeface="-apple-system"/>
            </a:endParaRPr>
          </a:p>
          <a:p>
            <a:pPr algn="l"/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适合的企业类型：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大型科技公司：它们通常有专门的团队负责数据科学和</a:t>
            </a:r>
            <a:r>
              <a:rPr lang="en-US" altLang="zh-CN" b="0" i="0" dirty="0">
                <a:solidFill>
                  <a:srgbClr val="333639"/>
                </a:solidFill>
                <a:effectLst/>
                <a:latin typeface="-apple-system"/>
              </a:rPr>
              <a:t>AI</a:t>
            </a: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项目。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以</a:t>
            </a:r>
            <a:r>
              <a:rPr lang="en-US" altLang="zh-CN" b="0" i="0" dirty="0">
                <a:solidFill>
                  <a:srgbClr val="333639"/>
                </a:solidFill>
                <a:effectLst/>
                <a:latin typeface="-apple-system"/>
              </a:rPr>
              <a:t>AI</a:t>
            </a: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为核心的研发机构：在这些机构工作，可以深入研究并发表相关学术成果。</a:t>
            </a:r>
          </a:p>
          <a:p>
            <a:pPr algn="l"/>
            <a:r>
              <a:rPr lang="zh-CN" altLang="en-US" b="1" i="0" dirty="0">
                <a:solidFill>
                  <a:srgbClr val="333639"/>
                </a:solidFill>
                <a:effectLst/>
                <a:latin typeface="-apple-system"/>
              </a:rPr>
              <a:t>目标动作</a:t>
            </a: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：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随着经验的积累，可考虑在数据科学和</a:t>
            </a:r>
            <a:r>
              <a:rPr lang="en-US" altLang="zh-CN" b="0" i="0" dirty="0">
                <a:solidFill>
                  <a:srgbClr val="333639"/>
                </a:solidFill>
                <a:effectLst/>
                <a:latin typeface="-apple-system"/>
              </a:rPr>
              <a:t>AI</a:t>
            </a: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领域内升至更高级的角色，如数据科学家、机器学习工程师。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建立自己的项目组合，记录在数据科学和</a:t>
            </a:r>
            <a:r>
              <a:rPr lang="en-US" altLang="zh-CN" b="0" i="0" dirty="0">
                <a:solidFill>
                  <a:srgbClr val="333639"/>
                </a:solidFill>
                <a:effectLst/>
                <a:latin typeface="-apple-system"/>
              </a:rPr>
              <a:t>AI</a:t>
            </a: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方面的工作和研究，增加获得长期签证的几率。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考虑在大数据、机器学习和</a:t>
            </a:r>
            <a:r>
              <a:rPr lang="en-US" altLang="zh-CN" b="0" i="0" dirty="0">
                <a:solidFill>
                  <a:srgbClr val="333639"/>
                </a:solidFill>
                <a:effectLst/>
                <a:latin typeface="-apple-system"/>
              </a:rPr>
              <a:t>AI</a:t>
            </a: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领域继续深造，如攻读博士学位或获得行业内认可的高级资格认证。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保持对最新数据科学和</a:t>
            </a:r>
            <a:r>
              <a:rPr lang="en-US" altLang="zh-CN" b="0" i="0" dirty="0">
                <a:solidFill>
                  <a:srgbClr val="333639"/>
                </a:solidFill>
                <a:effectLst/>
                <a:latin typeface="-apple-system"/>
              </a:rPr>
              <a:t>AI</a:t>
            </a:r>
            <a:r>
              <a:rPr lang="zh-CN" altLang="en-US" b="0" i="0" dirty="0">
                <a:solidFill>
                  <a:srgbClr val="333639"/>
                </a:solidFill>
                <a:effectLst/>
                <a:latin typeface="-apple-system"/>
              </a:rPr>
              <a:t>技术发展的关注，参加相关的研讨会和会议。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16356"/>
          <a:stretch>
            <a:fillRect/>
          </a:stretch>
        </p:blipFill>
        <p:spPr>
          <a:xfrm>
            <a:off x="-14514" y="914"/>
            <a:ext cx="8603376" cy="685708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5358097" y="-12890"/>
            <a:ext cx="736348" cy="12192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/>
        </p:nvSpPr>
        <p:spPr>
          <a:xfrm rot="1800000">
            <a:off x="6494464" y="-542978"/>
            <a:ext cx="609600" cy="5830626"/>
          </a:xfrm>
          <a:custGeom>
            <a:avLst/>
            <a:gdLst>
              <a:gd name="connsiteX0" fmla="*/ 609600 w 609600"/>
              <a:gd name="connsiteY0" fmla="*/ 0 h 5830626"/>
              <a:gd name="connsiteX1" fmla="*/ 609600 w 609600"/>
              <a:gd name="connsiteY1" fmla="*/ 5478673 h 5830626"/>
              <a:gd name="connsiteX2" fmla="*/ 0 w 609600"/>
              <a:gd name="connsiteY2" fmla="*/ 5830626 h 5830626"/>
              <a:gd name="connsiteX3" fmla="*/ 0 w 609600"/>
              <a:gd name="connsiteY3" fmla="*/ 351953 h 583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" h="5830626">
                <a:moveTo>
                  <a:pt x="609600" y="0"/>
                </a:moveTo>
                <a:lnTo>
                  <a:pt x="609600" y="5478673"/>
                </a:lnTo>
                <a:lnTo>
                  <a:pt x="0" y="5830626"/>
                </a:lnTo>
                <a:lnTo>
                  <a:pt x="0" y="35195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 rot="1800000">
            <a:off x="7688163" y="-350791"/>
            <a:ext cx="285087" cy="4057649"/>
          </a:xfrm>
          <a:custGeom>
            <a:avLst/>
            <a:gdLst>
              <a:gd name="connsiteX0" fmla="*/ 0 w 285087"/>
              <a:gd name="connsiteY0" fmla="*/ 164595 h 4057649"/>
              <a:gd name="connsiteX1" fmla="*/ 285087 w 285087"/>
              <a:gd name="connsiteY1" fmla="*/ 0 h 4057649"/>
              <a:gd name="connsiteX2" fmla="*/ 285087 w 285087"/>
              <a:gd name="connsiteY2" fmla="*/ 3893054 h 4057649"/>
              <a:gd name="connsiteX3" fmla="*/ 0 w 285087"/>
              <a:gd name="connsiteY3" fmla="*/ 4057649 h 4057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087" h="4057649">
                <a:moveTo>
                  <a:pt x="0" y="164595"/>
                </a:moveTo>
                <a:lnTo>
                  <a:pt x="285087" y="0"/>
                </a:lnTo>
                <a:lnTo>
                  <a:pt x="285087" y="3893054"/>
                </a:lnTo>
                <a:lnTo>
                  <a:pt x="0" y="405764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1800000">
            <a:off x="6324561" y="-271264"/>
            <a:ext cx="0" cy="39333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627729" y="-42627"/>
            <a:ext cx="2503592" cy="434913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800000">
            <a:off x="5865937" y="-180054"/>
            <a:ext cx="0" cy="25717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5912954" y="1818096"/>
            <a:ext cx="5937811" cy="74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4400" b="1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就业能力展示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7953392" y="322073"/>
            <a:ext cx="3897373" cy="1487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GENISO" panose="02000400000000000000" pitchFamily="2" charset="0"/>
              </a:rPr>
              <a:t>2023</a:t>
            </a:r>
            <a:endParaRPr lang="zh-CN" altLang="en-US" sz="88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GENISO" panose="02000400000000000000" pitchFamily="2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6480448" y="2574427"/>
            <a:ext cx="5429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Employment ability demonstration</a:t>
            </a:r>
            <a:endParaRPr lang="zh-CN" altLang="en-US" sz="1200" spc="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9437765" y="4756825"/>
            <a:ext cx="2413000" cy="36830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汇报人：</a:t>
            </a:r>
            <a:r>
              <a:rPr lang="en-US" altLang="zh-CN" spc="3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</a:p>
        </p:txBody>
      </p:sp>
      <p:pic>
        <p:nvPicPr>
          <p:cNvPr id="15" name="Coldplay - Yell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80497" y="-375417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35" y="234183"/>
            <a:ext cx="3724275" cy="762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65510" y="6396820"/>
            <a:ext cx="7086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kern="10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20xx</a:t>
            </a:r>
            <a:r>
              <a:rPr lang="zh-CN" altLang="zh-CN" sz="1800" kern="10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1800" kern="100" dirty="0">
                <a:effectLst/>
                <a:ea typeface="仿宋" panose="02010609060101010101" pitchFamily="49" charset="-122"/>
                <a:cs typeface="Times New Roman" panose="02020603050405020304" pitchFamily="18" charset="0"/>
              </a:rPr>
              <a:t>大学生职业规划大赛</a:t>
            </a:r>
            <a:endParaRPr lang="zh-CN" altLang="en-US" dirty="0"/>
          </a:p>
        </p:txBody>
      </p:sp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6625774" y="3128581"/>
            <a:ext cx="5937811" cy="1014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6000" b="1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感谢聆听</a:t>
            </a:r>
          </a:p>
        </p:txBody>
      </p:sp>
      <p:sp>
        <p:nvSpPr>
          <p:cNvPr id="5" name="TextBox 15"/>
          <p:cNvSpPr txBox="1"/>
          <p:nvPr/>
        </p:nvSpPr>
        <p:spPr>
          <a:xfrm>
            <a:off x="6480448" y="5273465"/>
            <a:ext cx="5429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联系电话：</a:t>
            </a:r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</a:p>
          <a:p>
            <a:pPr algn="r"/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个人邮箱：</a:t>
            </a:r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500" tmFilter="0,0; .5, 1; 1, 1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3" grpId="0" animBg="1"/>
      <p:bldP spid="27" grpId="0" animBg="1"/>
      <p:bldP spid="31" grpId="0" build="allAtOnce"/>
      <p:bldP spid="32" grpId="0"/>
      <p:bldP spid="33" grpId="0"/>
      <p:bldP spid="34" grpId="0" bldLvl="0" animBg="1"/>
      <p:bldP spid="2" grpId="0" build="allAtOnce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41685" y="1708471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166556" y="1708472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职业目标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2535883" y="3023344"/>
            <a:ext cx="7120233" cy="811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4800" b="1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AI</a:t>
            </a:r>
            <a:r>
              <a:rPr lang="zh-CN" altLang="en-US" sz="4800" b="1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与数据科学复合型人才</a:t>
            </a:r>
            <a:endParaRPr lang="en-US" altLang="zh-CN" sz="4800" b="1" dirty="0">
              <a:solidFill>
                <a:srgbClr val="C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2670892" y="416000"/>
            <a:ext cx="2335311" cy="86126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目录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79500" y="-238178"/>
            <a:ext cx="1458140" cy="2541269"/>
            <a:chOff x="5135719" y="-542978"/>
            <a:chExt cx="3345521" cy="5830626"/>
          </a:xfrm>
          <a:solidFill>
            <a:srgbClr val="C00000"/>
          </a:solidFill>
        </p:grpSpPr>
        <p:sp>
          <p:nvSpPr>
            <p:cNvPr id="8" name="任意多边形: 形状 7"/>
            <p:cNvSpPr/>
            <p:nvPr/>
          </p:nvSpPr>
          <p:spPr>
            <a:xfrm rot="1800000">
              <a:off x="7002454" y="-542978"/>
              <a:ext cx="609600" cy="5830626"/>
            </a:xfrm>
            <a:custGeom>
              <a:avLst/>
              <a:gdLst>
                <a:gd name="connsiteX0" fmla="*/ 609600 w 609600"/>
                <a:gd name="connsiteY0" fmla="*/ 0 h 5830626"/>
                <a:gd name="connsiteX1" fmla="*/ 609600 w 609600"/>
                <a:gd name="connsiteY1" fmla="*/ 5478673 h 5830626"/>
                <a:gd name="connsiteX2" fmla="*/ 0 w 609600"/>
                <a:gd name="connsiteY2" fmla="*/ 5830626 h 5830626"/>
                <a:gd name="connsiteX3" fmla="*/ 0 w 609600"/>
                <a:gd name="connsiteY3" fmla="*/ 351953 h 583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5830626">
                  <a:moveTo>
                    <a:pt x="609600" y="0"/>
                  </a:moveTo>
                  <a:lnTo>
                    <a:pt x="609600" y="5478673"/>
                  </a:lnTo>
                  <a:lnTo>
                    <a:pt x="0" y="5830626"/>
                  </a:lnTo>
                  <a:lnTo>
                    <a:pt x="0" y="35195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 rot="1800000">
              <a:off x="8196153" y="-350791"/>
              <a:ext cx="285087" cy="4057649"/>
            </a:xfrm>
            <a:custGeom>
              <a:avLst/>
              <a:gdLst>
                <a:gd name="connsiteX0" fmla="*/ 0 w 285087"/>
                <a:gd name="connsiteY0" fmla="*/ 164595 h 4057649"/>
                <a:gd name="connsiteX1" fmla="*/ 285087 w 285087"/>
                <a:gd name="connsiteY1" fmla="*/ 0 h 4057649"/>
                <a:gd name="connsiteX2" fmla="*/ 285087 w 285087"/>
                <a:gd name="connsiteY2" fmla="*/ 3893054 h 4057649"/>
                <a:gd name="connsiteX3" fmla="*/ 0 w 285087"/>
                <a:gd name="connsiteY3" fmla="*/ 4057649 h 405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87" h="4057649">
                  <a:moveTo>
                    <a:pt x="0" y="164595"/>
                  </a:moveTo>
                  <a:lnTo>
                    <a:pt x="285087" y="0"/>
                  </a:lnTo>
                  <a:lnTo>
                    <a:pt x="285087" y="3893054"/>
                  </a:lnTo>
                  <a:lnTo>
                    <a:pt x="0" y="405764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rot="1800000">
              <a:off x="6832551" y="-271264"/>
              <a:ext cx="0" cy="3933372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5135719" y="-42627"/>
              <a:ext cx="2503592" cy="4349135"/>
            </a:xfrm>
            <a:prstGeom prst="line">
              <a:avLst/>
            </a:prstGeom>
            <a:grpFill/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800000">
              <a:off x="6373927" y="-180054"/>
              <a:ext cx="0" cy="2571750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2772492" y="1243255"/>
            <a:ext cx="2335312" cy="5167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3000" b="1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CONTENTS</a:t>
            </a:r>
            <a:endParaRPr lang="zh-CN" altLang="en-US" sz="3000" b="1" dirty="0">
              <a:solidFill>
                <a:srgbClr val="C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772492" y="2417574"/>
            <a:ext cx="4041163" cy="439072"/>
            <a:chOff x="2772493" y="2416499"/>
            <a:chExt cx="4041163" cy="439072"/>
          </a:xfrm>
        </p:grpSpPr>
        <p:sp>
          <p:nvSpPr>
            <p:cNvPr id="15" name="Rectangle 24"/>
            <p:cNvSpPr>
              <a:spLocks noChangeArrowheads="1"/>
            </p:cNvSpPr>
            <p:nvPr/>
          </p:nvSpPr>
          <p:spPr bwMode="auto">
            <a:xfrm>
              <a:off x="4478345" y="2416499"/>
              <a:ext cx="2335311" cy="4306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2500" b="1" dirty="0">
                  <a:solidFill>
                    <a:srgbClr val="C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个人简介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2772493" y="2518874"/>
              <a:ext cx="291772" cy="29177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3138252" y="2423658"/>
              <a:ext cx="1266108" cy="4319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2500" dirty="0">
                  <a:solidFill>
                    <a:srgbClr val="C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PART 01</a:t>
              </a:r>
              <a:endParaRPr lang="zh-CN" altLang="en-US" sz="2500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72492" y="3306155"/>
            <a:ext cx="4041164" cy="435263"/>
            <a:chOff x="2772493" y="2420308"/>
            <a:chExt cx="4041164" cy="435263"/>
          </a:xfrm>
        </p:grpSpPr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4478346" y="2420308"/>
              <a:ext cx="2335311" cy="42255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2500" b="1" dirty="0">
                  <a:solidFill>
                    <a:srgbClr val="C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技术能力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2772493" y="2518874"/>
              <a:ext cx="291772" cy="29177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3138252" y="2423658"/>
              <a:ext cx="1266108" cy="4319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2500" dirty="0">
                  <a:solidFill>
                    <a:srgbClr val="C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PART 02</a:t>
              </a:r>
              <a:endParaRPr lang="zh-CN" altLang="en-US" sz="2500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72492" y="4337591"/>
            <a:ext cx="4041165" cy="439532"/>
            <a:chOff x="2772493" y="2416039"/>
            <a:chExt cx="4041165" cy="439532"/>
          </a:xfrm>
        </p:grpSpPr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4478347" y="2416039"/>
              <a:ext cx="2335311" cy="42255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2500" b="1" dirty="0">
                  <a:solidFill>
                    <a:srgbClr val="C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实习经验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772493" y="2518874"/>
              <a:ext cx="291772" cy="29177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3138252" y="2423658"/>
              <a:ext cx="1266108" cy="4319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2500" dirty="0">
                  <a:solidFill>
                    <a:srgbClr val="C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PART 03</a:t>
              </a:r>
              <a:endParaRPr lang="zh-CN" altLang="en-US" sz="2500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2492" y="5360545"/>
            <a:ext cx="4041165" cy="452283"/>
            <a:chOff x="2772493" y="2403288"/>
            <a:chExt cx="4041165" cy="452283"/>
          </a:xfrm>
        </p:grpSpPr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4478347" y="2403288"/>
              <a:ext cx="2335311" cy="4306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2500" b="1" dirty="0">
                  <a:solidFill>
                    <a:srgbClr val="C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未来规划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772493" y="2518874"/>
              <a:ext cx="291772" cy="29177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1" name="Rectangle 24"/>
            <p:cNvSpPr>
              <a:spLocks noChangeArrowheads="1"/>
            </p:cNvSpPr>
            <p:nvPr/>
          </p:nvSpPr>
          <p:spPr bwMode="auto">
            <a:xfrm>
              <a:off x="3138252" y="2423658"/>
              <a:ext cx="1266108" cy="4319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300"/>
                </a:spcBef>
              </a:pPr>
              <a:r>
                <a:rPr lang="en-US" altLang="zh-CN" sz="2500" dirty="0">
                  <a:solidFill>
                    <a:srgbClr val="C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PART 04</a:t>
              </a:r>
              <a:endParaRPr lang="zh-CN" altLang="en-US" sz="2500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1" b="10143"/>
          <a:stretch>
            <a:fillRect/>
          </a:stretch>
        </p:blipFill>
        <p:spPr>
          <a:xfrm>
            <a:off x="0" y="0"/>
            <a:ext cx="12192000" cy="6894286"/>
          </a:xfrm>
          <a:prstGeom prst="rect">
            <a:avLst/>
          </a:prstGeom>
        </p:spPr>
      </p:pic>
      <p:sp>
        <p:nvSpPr>
          <p:cNvPr id="44" name="任意多边形: 形状 43"/>
          <p:cNvSpPr/>
          <p:nvPr/>
        </p:nvSpPr>
        <p:spPr>
          <a:xfrm>
            <a:off x="4273422" y="4470"/>
            <a:ext cx="7918578" cy="6889815"/>
          </a:xfrm>
          <a:custGeom>
            <a:avLst/>
            <a:gdLst>
              <a:gd name="connsiteX0" fmla="*/ 3959468 w 7918578"/>
              <a:gd name="connsiteY0" fmla="*/ 0 h 6858000"/>
              <a:gd name="connsiteX1" fmla="*/ 7918578 w 7918578"/>
              <a:gd name="connsiteY1" fmla="*/ 0 h 6858000"/>
              <a:gd name="connsiteX2" fmla="*/ 7918578 w 7918578"/>
              <a:gd name="connsiteY2" fmla="*/ 6858000 h 6858000"/>
              <a:gd name="connsiteX3" fmla="*/ 0 w 79185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8578" h="6858000">
                <a:moveTo>
                  <a:pt x="3959468" y="0"/>
                </a:moveTo>
                <a:lnTo>
                  <a:pt x="7918578" y="0"/>
                </a:lnTo>
                <a:lnTo>
                  <a:pt x="791857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rot="1800000">
            <a:off x="6832551" y="-271264"/>
            <a:ext cx="0" cy="393337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5135719" y="-42627"/>
            <a:ext cx="2503592" cy="434913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1800000">
            <a:off x="6373927" y="-180054"/>
            <a:ext cx="0" cy="25717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24"/>
          <p:cNvSpPr>
            <a:spLocks noChangeArrowheads="1"/>
          </p:cNvSpPr>
          <p:nvPr/>
        </p:nvSpPr>
        <p:spPr bwMode="auto">
          <a:xfrm>
            <a:off x="9288563" y="4603043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个人简介</a:t>
            </a: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9794468" y="2875519"/>
            <a:ext cx="1966687" cy="17275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01</a:t>
            </a:r>
            <a:endParaRPr lang="zh-CN" altLang="en-US" sz="10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800" y="195233"/>
            <a:ext cx="3724275" cy="76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8" grpId="0" animBg="1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73671" y="321105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898542" y="321106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自我介绍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40633" y="1679954"/>
            <a:ext cx="731218" cy="703255"/>
            <a:chOff x="938910" y="1259965"/>
            <a:chExt cx="548414" cy="527441"/>
          </a:xfrm>
        </p:grpSpPr>
        <p:sp>
          <p:nvSpPr>
            <p:cNvPr id="5" name="原创设计师QQ：598969553              _3"/>
            <p:cNvSpPr/>
            <p:nvPr/>
          </p:nvSpPr>
          <p:spPr>
            <a:xfrm>
              <a:off x="959883" y="1259965"/>
              <a:ext cx="527441" cy="5274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" name="原创设计师QQ：598969553              _7"/>
            <p:cNvSpPr/>
            <p:nvPr/>
          </p:nvSpPr>
          <p:spPr>
            <a:xfrm>
              <a:off x="938910" y="1269770"/>
              <a:ext cx="508794" cy="4847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  <a:sym typeface="微软雅黑 Light" panose="020B0502040204020203" pitchFamily="34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40633" y="2871688"/>
            <a:ext cx="731218" cy="703255"/>
            <a:chOff x="930475" y="2096056"/>
            <a:chExt cx="548414" cy="527441"/>
          </a:xfrm>
        </p:grpSpPr>
        <p:sp>
          <p:nvSpPr>
            <p:cNvPr id="8" name="原创设计师QQ：598969553              _4"/>
            <p:cNvSpPr/>
            <p:nvPr/>
          </p:nvSpPr>
          <p:spPr>
            <a:xfrm>
              <a:off x="951448" y="2096056"/>
              <a:ext cx="527441" cy="5274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9" name="原创设计师QQ：598969553              _8"/>
            <p:cNvSpPr/>
            <p:nvPr/>
          </p:nvSpPr>
          <p:spPr>
            <a:xfrm>
              <a:off x="930475" y="2105861"/>
              <a:ext cx="523221" cy="4847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  <a:sym typeface="微软雅黑 Light" panose="020B0502040204020203" pitchFamily="34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40633" y="4063422"/>
            <a:ext cx="731218" cy="703255"/>
            <a:chOff x="930475" y="3000376"/>
            <a:chExt cx="548414" cy="527441"/>
          </a:xfrm>
        </p:grpSpPr>
        <p:sp>
          <p:nvSpPr>
            <p:cNvPr id="11" name="原创设计师QQ：598969553              _5"/>
            <p:cNvSpPr/>
            <p:nvPr/>
          </p:nvSpPr>
          <p:spPr>
            <a:xfrm>
              <a:off x="951448" y="3000376"/>
              <a:ext cx="527441" cy="5274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2" name="原创设计师QQ：598969553              _9"/>
            <p:cNvSpPr/>
            <p:nvPr/>
          </p:nvSpPr>
          <p:spPr>
            <a:xfrm>
              <a:off x="930475" y="3010181"/>
              <a:ext cx="523221" cy="4847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  <a:sym typeface="微软雅黑 Light" panose="020B0502040204020203" pitchFamily="34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40633" y="5255155"/>
            <a:ext cx="731218" cy="703255"/>
            <a:chOff x="938909" y="3941365"/>
            <a:chExt cx="548414" cy="527441"/>
          </a:xfrm>
        </p:grpSpPr>
        <p:sp>
          <p:nvSpPr>
            <p:cNvPr id="14" name="原创设计师QQ：598969553              _6"/>
            <p:cNvSpPr/>
            <p:nvPr/>
          </p:nvSpPr>
          <p:spPr>
            <a:xfrm>
              <a:off x="959882" y="3941365"/>
              <a:ext cx="527441" cy="5274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5" name="原创设计师QQ：598969553              _10"/>
            <p:cNvSpPr/>
            <p:nvPr/>
          </p:nvSpPr>
          <p:spPr>
            <a:xfrm>
              <a:off x="938909" y="3951170"/>
              <a:ext cx="508794" cy="4847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  <a:sym typeface="微软雅黑 Light" panose="020B0502040204020203" pitchFamily="34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19" name="原创设计师QQ：598969553              _13"/>
          <p:cNvSpPr/>
          <p:nvPr/>
        </p:nvSpPr>
        <p:spPr>
          <a:xfrm>
            <a:off x="2146787" y="1681863"/>
            <a:ext cx="4993869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首都经济贸易大学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anose="020B0606030504020204" pitchFamily="34" charset="0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xxx</a:t>
            </a:r>
          </a:p>
        </p:txBody>
      </p:sp>
      <p:sp>
        <p:nvSpPr>
          <p:cNvPr id="20" name="原创设计师QQ：598969553              _14"/>
          <p:cNvSpPr/>
          <p:nvPr/>
        </p:nvSpPr>
        <p:spPr>
          <a:xfrm>
            <a:off x="2114536" y="3017297"/>
            <a:ext cx="4993869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GPA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：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xxx/5.00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专业排名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:</a:t>
            </a:r>
            <a:r>
              <a:rPr lang="en-US" sz="1600" b="1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xxx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/xx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anose="020B0606030504020204" pitchFamily="34" charset="0"/>
              <a:sym typeface="微软雅黑 Light" panose="020B0502040204020203" pitchFamily="34" charset="-122"/>
            </a:endParaRPr>
          </a:p>
        </p:txBody>
      </p:sp>
      <p:sp>
        <p:nvSpPr>
          <p:cNvPr id="21" name="原创设计师QQ：598969553              _15"/>
          <p:cNvSpPr/>
          <p:nvPr/>
        </p:nvSpPr>
        <p:spPr>
          <a:xfrm>
            <a:off x="2114535" y="3904332"/>
            <a:ext cx="4993869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核心课程：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anose="020B0606030504020204" pitchFamily="34" charset="0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数学分析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|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数据库原理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|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数据仓库与数据挖掘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| Python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程序设计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|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数据可视化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|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机器学习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anose="020B0606030504020204" pitchFamily="34" charset="0"/>
              <a:sym typeface="微软雅黑 Light" panose="020B0502040204020203" pitchFamily="34" charset="-122"/>
            </a:endParaRPr>
          </a:p>
        </p:txBody>
      </p:sp>
      <p:sp>
        <p:nvSpPr>
          <p:cNvPr id="22" name="原创设计师QQ：598969553              _16"/>
          <p:cNvSpPr/>
          <p:nvPr/>
        </p:nvSpPr>
        <p:spPr>
          <a:xfrm>
            <a:off x="2146786" y="5268228"/>
            <a:ext cx="4993869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兴趣爱好</a:t>
            </a:r>
            <a:endParaRPr lang="en-US" altLang="zh-CN" sz="1600" b="1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anose="020B0606030504020204" pitchFamily="34" charset="0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游泳、台球、保龄球、篮球</a:t>
            </a:r>
            <a:endParaRPr lang="en-US" altLang="zh-CN" sz="1600" b="1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anose="020B0606030504020204" pitchFamily="34" charset="0"/>
              <a:sym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600" b="1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anose="020B0606030504020204" pitchFamily="34" charset="0"/>
              <a:sym typeface="微软雅黑 Light" panose="020B0502040204020203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41685" y="1708471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166556" y="1708472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职业目标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2535883" y="3023344"/>
            <a:ext cx="7120233" cy="811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4800" b="1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AI</a:t>
            </a:r>
            <a:r>
              <a:rPr lang="zh-CN" altLang="en-US" sz="4800" b="1" dirty="0">
                <a:solidFill>
                  <a:srgbClr val="C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与数据科学复合型人才</a:t>
            </a:r>
            <a:endParaRPr lang="en-US" altLang="zh-CN" sz="4800" b="1" dirty="0">
              <a:solidFill>
                <a:srgbClr val="C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78623" y="965810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103494" y="965811"/>
            <a:ext cx="2335311" cy="430631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360</a:t>
            </a: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度测评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grpSp>
        <p:nvGrpSpPr>
          <p:cNvPr id="82" name="组合 81"/>
          <p:cNvGrpSpPr/>
          <p:nvPr/>
        </p:nvGrpSpPr>
        <p:grpSpPr>
          <a:xfrm>
            <a:off x="1756878" y="1880212"/>
            <a:ext cx="9270562" cy="3892834"/>
            <a:chOff x="2099527" y="1682236"/>
            <a:chExt cx="9270562" cy="3892834"/>
          </a:xfrm>
        </p:grpSpPr>
        <p:sp>
          <p:nvSpPr>
            <p:cNvPr id="83" name="任意多边形: 形状 82"/>
            <p:cNvSpPr/>
            <p:nvPr/>
          </p:nvSpPr>
          <p:spPr bwMode="auto">
            <a:xfrm>
              <a:off x="4352305" y="3399708"/>
              <a:ext cx="2115283" cy="1439680"/>
            </a:xfrm>
            <a:custGeom>
              <a:avLst/>
              <a:gdLst>
                <a:gd name="T0" fmla="*/ 1218 w 1800"/>
                <a:gd name="T1" fmla="*/ 552 h 1225"/>
                <a:gd name="T2" fmla="*/ 1132 w 1800"/>
                <a:gd name="T3" fmla="*/ 545 h 1225"/>
                <a:gd name="T4" fmla="*/ 900 w 1800"/>
                <a:gd name="T5" fmla="*/ 575 h 1225"/>
                <a:gd name="T6" fmla="*/ 60 w 1800"/>
                <a:gd name="T7" fmla="*/ 0 h 1225"/>
                <a:gd name="T8" fmla="*/ 0 w 1800"/>
                <a:gd name="T9" fmla="*/ 325 h 1225"/>
                <a:gd name="T10" fmla="*/ 900 w 1800"/>
                <a:gd name="T11" fmla="*/ 1225 h 1225"/>
                <a:gd name="T12" fmla="*/ 1800 w 1800"/>
                <a:gd name="T13" fmla="*/ 325 h 1225"/>
                <a:gd name="T14" fmla="*/ 1765 w 1800"/>
                <a:gd name="T15" fmla="*/ 73 h 1225"/>
                <a:gd name="T16" fmla="*/ 1218 w 1800"/>
                <a:gd name="T17" fmla="*/ 552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0" h="1225">
                  <a:moveTo>
                    <a:pt x="1218" y="552"/>
                  </a:moveTo>
                  <a:cubicBezTo>
                    <a:pt x="1188" y="552"/>
                    <a:pt x="1160" y="550"/>
                    <a:pt x="1132" y="545"/>
                  </a:cubicBezTo>
                  <a:cubicBezTo>
                    <a:pt x="1058" y="565"/>
                    <a:pt x="980" y="575"/>
                    <a:pt x="900" y="575"/>
                  </a:cubicBezTo>
                  <a:cubicBezTo>
                    <a:pt x="517" y="575"/>
                    <a:pt x="191" y="337"/>
                    <a:pt x="60" y="0"/>
                  </a:cubicBezTo>
                  <a:cubicBezTo>
                    <a:pt x="21" y="101"/>
                    <a:pt x="0" y="210"/>
                    <a:pt x="0" y="325"/>
                  </a:cubicBezTo>
                  <a:cubicBezTo>
                    <a:pt x="0" y="822"/>
                    <a:pt x="403" y="1225"/>
                    <a:pt x="900" y="1225"/>
                  </a:cubicBezTo>
                  <a:cubicBezTo>
                    <a:pt x="1397" y="1225"/>
                    <a:pt x="1800" y="822"/>
                    <a:pt x="1800" y="325"/>
                  </a:cubicBezTo>
                  <a:cubicBezTo>
                    <a:pt x="1800" y="238"/>
                    <a:pt x="1788" y="153"/>
                    <a:pt x="1765" y="73"/>
                  </a:cubicBezTo>
                  <a:cubicBezTo>
                    <a:pt x="1729" y="343"/>
                    <a:pt x="1498" y="552"/>
                    <a:pt x="1218" y="552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0" tIns="648000" rIns="0" bIns="45720" numCol="1" anchor="ctr" anchorCtr="1" compatLnSpc="1"/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84" name="任意多边形: 形状 83"/>
            <p:cNvSpPr/>
            <p:nvPr/>
          </p:nvSpPr>
          <p:spPr bwMode="auto">
            <a:xfrm>
              <a:off x="5783942" y="2724104"/>
              <a:ext cx="1430632" cy="2115284"/>
            </a:xfrm>
            <a:custGeom>
              <a:avLst/>
              <a:gdLst>
                <a:gd name="T0" fmla="*/ 317 w 1217"/>
                <a:gd name="T1" fmla="*/ 0 h 1800"/>
                <a:gd name="T2" fmla="*/ 85 w 1217"/>
                <a:gd name="T3" fmla="*/ 30 h 1800"/>
                <a:gd name="T4" fmla="*/ 551 w 1217"/>
                <a:gd name="T5" fmla="*/ 575 h 1800"/>
                <a:gd name="T6" fmla="*/ 547 w 1217"/>
                <a:gd name="T7" fmla="*/ 648 h 1800"/>
                <a:gd name="T8" fmla="*/ 582 w 1217"/>
                <a:gd name="T9" fmla="*/ 900 h 1800"/>
                <a:gd name="T10" fmla="*/ 0 w 1217"/>
                <a:gd name="T11" fmla="*/ 1743 h 1800"/>
                <a:gd name="T12" fmla="*/ 317 w 1217"/>
                <a:gd name="T13" fmla="*/ 1800 h 1800"/>
                <a:gd name="T14" fmla="*/ 1217 w 1217"/>
                <a:gd name="T15" fmla="*/ 900 h 1800"/>
                <a:gd name="T16" fmla="*/ 317 w 1217"/>
                <a:gd name="T17" fmla="*/ 0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7" h="1800">
                  <a:moveTo>
                    <a:pt x="317" y="0"/>
                  </a:moveTo>
                  <a:cubicBezTo>
                    <a:pt x="237" y="0"/>
                    <a:pt x="159" y="10"/>
                    <a:pt x="85" y="30"/>
                  </a:cubicBezTo>
                  <a:cubicBezTo>
                    <a:pt x="349" y="71"/>
                    <a:pt x="551" y="299"/>
                    <a:pt x="551" y="575"/>
                  </a:cubicBezTo>
                  <a:cubicBezTo>
                    <a:pt x="551" y="600"/>
                    <a:pt x="550" y="624"/>
                    <a:pt x="547" y="648"/>
                  </a:cubicBezTo>
                  <a:cubicBezTo>
                    <a:pt x="570" y="728"/>
                    <a:pt x="582" y="813"/>
                    <a:pt x="582" y="900"/>
                  </a:cubicBezTo>
                  <a:cubicBezTo>
                    <a:pt x="582" y="1286"/>
                    <a:pt x="340" y="1614"/>
                    <a:pt x="0" y="1743"/>
                  </a:cubicBezTo>
                  <a:cubicBezTo>
                    <a:pt x="98" y="1780"/>
                    <a:pt x="205" y="1800"/>
                    <a:pt x="317" y="1800"/>
                  </a:cubicBezTo>
                  <a:cubicBezTo>
                    <a:pt x="814" y="1800"/>
                    <a:pt x="1217" y="1397"/>
                    <a:pt x="1217" y="900"/>
                  </a:cubicBezTo>
                  <a:cubicBezTo>
                    <a:pt x="1217" y="403"/>
                    <a:pt x="814" y="0"/>
                    <a:pt x="317" y="0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576000" tIns="45720" rIns="91440" bIns="45720" numCol="1" anchor="ctr" anchorCtr="1" compatLnSpc="1"/>
            <a:lstStyle/>
            <a:p>
              <a:r>
                <a:rPr lang="en-US" altLang="zh-CN" sz="2400" b="1" dirty="0">
                  <a:solidFill>
                    <a:srgbClr val="FFFFFF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03</a:t>
              </a:r>
              <a:endParaRPr lang="zh-CN" altLang="en-US" sz="2400" b="1" dirty="0"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85" name="任意多边形: 形状 84"/>
            <p:cNvSpPr/>
            <p:nvPr/>
          </p:nvSpPr>
          <p:spPr bwMode="auto">
            <a:xfrm>
              <a:off x="5951730" y="4603128"/>
              <a:ext cx="3016" cy="1006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任意多边形: 形状 85"/>
            <p:cNvSpPr/>
            <p:nvPr/>
          </p:nvSpPr>
          <p:spPr bwMode="auto">
            <a:xfrm>
              <a:off x="5936650" y="4599106"/>
              <a:ext cx="5027" cy="1006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1 h 1"/>
                <a:gd name="T4" fmla="*/ 0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2" y="0"/>
                    <a:pt x="3" y="1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任意多边形: 形状 86"/>
            <p:cNvSpPr/>
            <p:nvPr/>
          </p:nvSpPr>
          <p:spPr bwMode="auto">
            <a:xfrm>
              <a:off x="5763728" y="4527725"/>
              <a:ext cx="5027" cy="3016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3 h 3"/>
                <a:gd name="T4" fmla="*/ 0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2" y="1"/>
                    <a:pt x="3" y="2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任意多边形: 形状 87"/>
            <p:cNvSpPr/>
            <p:nvPr/>
          </p:nvSpPr>
          <p:spPr bwMode="auto">
            <a:xfrm>
              <a:off x="5739599" y="4512645"/>
              <a:ext cx="4021" cy="2011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1"/>
                    <a:pt x="3" y="2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任意多边形: 形状 88"/>
            <p:cNvSpPr/>
            <p:nvPr/>
          </p:nvSpPr>
          <p:spPr bwMode="auto">
            <a:xfrm>
              <a:off x="5751664" y="4520688"/>
              <a:ext cx="5027" cy="2011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0"/>
                    <a:pt x="2" y="1"/>
                    <a:pt x="4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 bwMode="auto">
            <a:xfrm>
              <a:off x="5802937" y="4548838"/>
              <a:ext cx="4021" cy="2011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3" y="2"/>
                    <a:pt x="4" y="2"/>
                  </a:cubicBezTo>
                  <a:cubicBezTo>
                    <a:pt x="3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 bwMode="auto">
            <a:xfrm>
              <a:off x="5789867" y="4542806"/>
              <a:ext cx="5027" cy="2011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0"/>
                    <a:pt x="3" y="1"/>
                    <a:pt x="4" y="2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 bwMode="auto">
            <a:xfrm>
              <a:off x="5817012" y="4555875"/>
              <a:ext cx="1006" cy="1006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 bwMode="auto">
            <a:xfrm>
              <a:off x="5922575" y="4596090"/>
              <a:ext cx="5027" cy="1006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1 h 1"/>
                <a:gd name="T4" fmla="*/ 0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3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任意多边形: 形状 93"/>
            <p:cNvSpPr/>
            <p:nvPr/>
          </p:nvSpPr>
          <p:spPr bwMode="auto">
            <a:xfrm>
              <a:off x="5879344" y="4582015"/>
              <a:ext cx="4021" cy="2011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3" y="1"/>
                    <a:pt x="4" y="2"/>
                  </a:cubicBezTo>
                  <a:cubicBezTo>
                    <a:pt x="3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任意多边形: 形状 94"/>
            <p:cNvSpPr/>
            <p:nvPr/>
          </p:nvSpPr>
          <p:spPr bwMode="auto">
            <a:xfrm>
              <a:off x="5908500" y="4591063"/>
              <a:ext cx="5027" cy="1006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1 h 1"/>
                <a:gd name="T4" fmla="*/ 0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2" y="1"/>
                    <a:pt x="4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 bwMode="auto">
            <a:xfrm>
              <a:off x="5866275" y="4576988"/>
              <a:ext cx="3016" cy="1006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任意多边形: 形状 96"/>
            <p:cNvSpPr/>
            <p:nvPr/>
          </p:nvSpPr>
          <p:spPr bwMode="auto">
            <a:xfrm>
              <a:off x="5853205" y="4571961"/>
              <a:ext cx="3016" cy="201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 bwMode="auto">
            <a:xfrm>
              <a:off x="5776797" y="4535768"/>
              <a:ext cx="5027" cy="2011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0"/>
                    <a:pt x="3" y="1"/>
                    <a:pt x="4" y="2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 bwMode="auto">
            <a:xfrm>
              <a:off x="5893419" y="4586036"/>
              <a:ext cx="6032" cy="3016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0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2" y="1"/>
                    <a:pt x="3" y="1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 bwMode="auto">
            <a:xfrm>
              <a:off x="6644426" y="3623904"/>
              <a:ext cx="3016" cy="703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1" y="2"/>
                    <a:pt x="0" y="0"/>
                  </a:cubicBezTo>
                  <a:cubicBezTo>
                    <a:pt x="1" y="2"/>
                    <a:pt x="2" y="4"/>
                    <a:pt x="3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任意多边形: 形状 100"/>
            <p:cNvSpPr/>
            <p:nvPr/>
          </p:nvSpPr>
          <p:spPr bwMode="auto">
            <a:xfrm>
              <a:off x="6659506" y="3650043"/>
              <a:ext cx="4021" cy="703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1" y="2"/>
                    <a:pt x="0" y="0"/>
                  </a:cubicBezTo>
                  <a:cubicBezTo>
                    <a:pt x="1" y="2"/>
                    <a:pt x="2" y="4"/>
                    <a:pt x="3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 bwMode="auto">
            <a:xfrm>
              <a:off x="6651463" y="3636973"/>
              <a:ext cx="4021" cy="7038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0 h 6"/>
                <a:gd name="T4" fmla="*/ 4 w 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2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 bwMode="auto">
            <a:xfrm>
              <a:off x="6666544" y="3663113"/>
              <a:ext cx="5027" cy="9049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3" y="5"/>
                    <a:pt x="2" y="3"/>
                    <a:pt x="0" y="0"/>
                  </a:cubicBezTo>
                  <a:cubicBezTo>
                    <a:pt x="2" y="3"/>
                    <a:pt x="3" y="5"/>
                    <a:pt x="4" y="8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任意多边形: 形状 103"/>
            <p:cNvSpPr/>
            <p:nvPr/>
          </p:nvSpPr>
          <p:spPr bwMode="auto">
            <a:xfrm>
              <a:off x="6674587" y="3678194"/>
              <a:ext cx="6032" cy="10054"/>
            </a:xfrm>
            <a:custGeom>
              <a:avLst/>
              <a:gdLst>
                <a:gd name="T0" fmla="*/ 5 w 5"/>
                <a:gd name="T1" fmla="*/ 9 h 9"/>
                <a:gd name="T2" fmla="*/ 0 w 5"/>
                <a:gd name="T3" fmla="*/ 0 h 9"/>
                <a:gd name="T4" fmla="*/ 5 w 5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5" y="9"/>
                  </a:moveTo>
                  <a:cubicBezTo>
                    <a:pt x="3" y="6"/>
                    <a:pt x="2" y="3"/>
                    <a:pt x="0" y="0"/>
                  </a:cubicBezTo>
                  <a:cubicBezTo>
                    <a:pt x="2" y="3"/>
                    <a:pt x="3" y="6"/>
                    <a:pt x="5" y="9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任意多边形: 形状 104"/>
            <p:cNvSpPr/>
            <p:nvPr/>
          </p:nvSpPr>
          <p:spPr bwMode="auto">
            <a:xfrm>
              <a:off x="6682630" y="3694279"/>
              <a:ext cx="4021" cy="8043"/>
            </a:xfrm>
            <a:custGeom>
              <a:avLst/>
              <a:gdLst>
                <a:gd name="T0" fmla="*/ 3 w 3"/>
                <a:gd name="T1" fmla="*/ 7 h 7"/>
                <a:gd name="T2" fmla="*/ 0 w 3"/>
                <a:gd name="T3" fmla="*/ 0 h 7"/>
                <a:gd name="T4" fmla="*/ 3 w 3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3" y="7"/>
                  </a:moveTo>
                  <a:cubicBezTo>
                    <a:pt x="2" y="4"/>
                    <a:pt x="1" y="2"/>
                    <a:pt x="0" y="0"/>
                  </a:cubicBezTo>
                  <a:cubicBezTo>
                    <a:pt x="1" y="2"/>
                    <a:pt x="2" y="4"/>
                    <a:pt x="3" y="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 bwMode="auto">
            <a:xfrm>
              <a:off x="6587120" y="3547496"/>
              <a:ext cx="4021" cy="5027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4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 bwMode="auto">
            <a:xfrm>
              <a:off x="6601195" y="3563582"/>
              <a:ext cx="4021" cy="6032"/>
            </a:xfrm>
            <a:custGeom>
              <a:avLst/>
              <a:gdLst>
                <a:gd name="T0" fmla="*/ 4 w 4"/>
                <a:gd name="T1" fmla="*/ 5 h 5"/>
                <a:gd name="T2" fmla="*/ 0 w 4"/>
                <a:gd name="T3" fmla="*/ 0 h 5"/>
                <a:gd name="T4" fmla="*/ 4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cubicBezTo>
                    <a:pt x="3" y="3"/>
                    <a:pt x="1" y="1"/>
                    <a:pt x="0" y="0"/>
                  </a:cubicBezTo>
                  <a:cubicBezTo>
                    <a:pt x="1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 bwMode="auto">
            <a:xfrm>
              <a:off x="6610243" y="3575647"/>
              <a:ext cx="5027" cy="6032"/>
            </a:xfrm>
            <a:custGeom>
              <a:avLst/>
              <a:gdLst>
                <a:gd name="T0" fmla="*/ 4 w 4"/>
                <a:gd name="T1" fmla="*/ 5 h 5"/>
                <a:gd name="T2" fmla="*/ 0 w 4"/>
                <a:gd name="T3" fmla="*/ 0 h 5"/>
                <a:gd name="T4" fmla="*/ 4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cubicBezTo>
                    <a:pt x="2" y="3"/>
                    <a:pt x="1" y="1"/>
                    <a:pt x="0" y="0"/>
                  </a:cubicBezTo>
                  <a:cubicBezTo>
                    <a:pt x="1" y="1"/>
                    <a:pt x="2" y="3"/>
                    <a:pt x="4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任意多边形: 形状 108"/>
            <p:cNvSpPr/>
            <p:nvPr/>
          </p:nvSpPr>
          <p:spPr bwMode="auto">
            <a:xfrm>
              <a:off x="6577066" y="3535432"/>
              <a:ext cx="5027" cy="5027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4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2" y="3"/>
                    <a:pt x="1" y="2"/>
                    <a:pt x="0" y="0"/>
                  </a:cubicBezTo>
                  <a:cubicBezTo>
                    <a:pt x="1" y="2"/>
                    <a:pt x="2" y="3"/>
                    <a:pt x="4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 bwMode="auto">
            <a:xfrm>
              <a:off x="6618286" y="3587711"/>
              <a:ext cx="5027" cy="6032"/>
            </a:xfrm>
            <a:custGeom>
              <a:avLst/>
              <a:gdLst>
                <a:gd name="T0" fmla="*/ 4 w 4"/>
                <a:gd name="T1" fmla="*/ 5 h 5"/>
                <a:gd name="T2" fmla="*/ 0 w 4"/>
                <a:gd name="T3" fmla="*/ 0 h 5"/>
                <a:gd name="T4" fmla="*/ 4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任意多边形: 形状 110"/>
            <p:cNvSpPr/>
            <p:nvPr/>
          </p:nvSpPr>
          <p:spPr bwMode="auto">
            <a:xfrm>
              <a:off x="6627334" y="3599775"/>
              <a:ext cx="4021" cy="5027"/>
            </a:xfrm>
            <a:custGeom>
              <a:avLst/>
              <a:gdLst>
                <a:gd name="T0" fmla="*/ 3 w 3"/>
                <a:gd name="T1" fmla="*/ 5 h 5"/>
                <a:gd name="T2" fmla="*/ 0 w 3"/>
                <a:gd name="T3" fmla="*/ 0 h 5"/>
                <a:gd name="T4" fmla="*/ 3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2" y="3"/>
                    <a:pt x="1" y="2"/>
                    <a:pt x="0" y="0"/>
                  </a:cubicBezTo>
                  <a:cubicBezTo>
                    <a:pt x="1" y="2"/>
                    <a:pt x="2" y="3"/>
                    <a:pt x="3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任意多边形: 形状 111"/>
            <p:cNvSpPr/>
            <p:nvPr/>
          </p:nvSpPr>
          <p:spPr bwMode="auto">
            <a:xfrm>
              <a:off x="6636383" y="3610834"/>
              <a:ext cx="3016" cy="703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1" y="2"/>
                    <a:pt x="0" y="0"/>
                  </a:cubicBezTo>
                  <a:cubicBezTo>
                    <a:pt x="1" y="2"/>
                    <a:pt x="2" y="4"/>
                    <a:pt x="3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任意多边形: 形状 112"/>
            <p:cNvSpPr/>
            <p:nvPr/>
          </p:nvSpPr>
          <p:spPr bwMode="auto">
            <a:xfrm>
              <a:off x="6688662" y="3708355"/>
              <a:ext cx="4021" cy="8043"/>
            </a:xfrm>
            <a:custGeom>
              <a:avLst/>
              <a:gdLst>
                <a:gd name="T0" fmla="*/ 3 w 3"/>
                <a:gd name="T1" fmla="*/ 7 h 7"/>
                <a:gd name="T2" fmla="*/ 0 w 3"/>
                <a:gd name="T3" fmla="*/ 0 h 7"/>
                <a:gd name="T4" fmla="*/ 3 w 3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3" y="7"/>
                  </a:moveTo>
                  <a:cubicBezTo>
                    <a:pt x="2" y="4"/>
                    <a:pt x="1" y="2"/>
                    <a:pt x="0" y="0"/>
                  </a:cubicBezTo>
                  <a:cubicBezTo>
                    <a:pt x="1" y="2"/>
                    <a:pt x="2" y="4"/>
                    <a:pt x="3" y="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任意多边形: 形状 113"/>
            <p:cNvSpPr/>
            <p:nvPr/>
          </p:nvSpPr>
          <p:spPr bwMode="auto">
            <a:xfrm>
              <a:off x="6734908" y="3860164"/>
              <a:ext cx="2011" cy="9049"/>
            </a:xfrm>
            <a:custGeom>
              <a:avLst/>
              <a:gdLst>
                <a:gd name="T0" fmla="*/ 2 w 2"/>
                <a:gd name="T1" fmla="*/ 8 h 8"/>
                <a:gd name="T2" fmla="*/ 0 w 2"/>
                <a:gd name="T3" fmla="*/ 0 h 8"/>
                <a:gd name="T4" fmla="*/ 2 w 2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8">
                  <a:moveTo>
                    <a:pt x="2" y="8"/>
                  </a:moveTo>
                  <a:cubicBezTo>
                    <a:pt x="1" y="5"/>
                    <a:pt x="1" y="3"/>
                    <a:pt x="0" y="0"/>
                  </a:cubicBezTo>
                  <a:cubicBezTo>
                    <a:pt x="1" y="3"/>
                    <a:pt x="1" y="5"/>
                    <a:pt x="2" y="8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任意多边形: 形状 114"/>
            <p:cNvSpPr/>
            <p:nvPr/>
          </p:nvSpPr>
          <p:spPr bwMode="auto">
            <a:xfrm>
              <a:off x="6736919" y="3876250"/>
              <a:ext cx="3016" cy="9049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0 h 7"/>
                <a:gd name="T4" fmla="*/ 2 w 2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5"/>
                    <a:pt x="1" y="2"/>
                    <a:pt x="0" y="0"/>
                  </a:cubicBezTo>
                  <a:cubicBezTo>
                    <a:pt x="1" y="2"/>
                    <a:pt x="1" y="5"/>
                    <a:pt x="2" y="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任意多边形: 形状 115"/>
            <p:cNvSpPr/>
            <p:nvPr/>
          </p:nvSpPr>
          <p:spPr bwMode="auto">
            <a:xfrm>
              <a:off x="6731892" y="3845084"/>
              <a:ext cx="2011" cy="9049"/>
            </a:xfrm>
            <a:custGeom>
              <a:avLst/>
              <a:gdLst>
                <a:gd name="T0" fmla="*/ 1 w 1"/>
                <a:gd name="T1" fmla="*/ 8 h 8"/>
                <a:gd name="T2" fmla="*/ 0 w 1"/>
                <a:gd name="T3" fmla="*/ 0 h 8"/>
                <a:gd name="T4" fmla="*/ 1 w 1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8">
                  <a:moveTo>
                    <a:pt x="1" y="8"/>
                  </a:moveTo>
                  <a:cubicBezTo>
                    <a:pt x="1" y="5"/>
                    <a:pt x="0" y="3"/>
                    <a:pt x="0" y="0"/>
                  </a:cubicBezTo>
                  <a:cubicBezTo>
                    <a:pt x="0" y="3"/>
                    <a:pt x="1" y="5"/>
                    <a:pt x="1" y="8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任意多边形: 形状 116"/>
            <p:cNvSpPr/>
            <p:nvPr/>
          </p:nvSpPr>
          <p:spPr bwMode="auto">
            <a:xfrm>
              <a:off x="6741946" y="3907416"/>
              <a:ext cx="0" cy="9049"/>
            </a:xfrm>
            <a:custGeom>
              <a:avLst/>
              <a:gdLst>
                <a:gd name="T0" fmla="*/ 8 h 8"/>
                <a:gd name="T1" fmla="*/ 0 h 8"/>
                <a:gd name="T2" fmla="*/ 8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任意多边形: 形状 117"/>
            <p:cNvSpPr/>
            <p:nvPr/>
          </p:nvSpPr>
          <p:spPr bwMode="auto">
            <a:xfrm>
              <a:off x="6728876" y="3827992"/>
              <a:ext cx="2011" cy="11059"/>
            </a:xfrm>
            <a:custGeom>
              <a:avLst/>
              <a:gdLst>
                <a:gd name="T0" fmla="*/ 2 w 2"/>
                <a:gd name="T1" fmla="*/ 9 h 9"/>
                <a:gd name="T2" fmla="*/ 0 w 2"/>
                <a:gd name="T3" fmla="*/ 0 h 9"/>
                <a:gd name="T4" fmla="*/ 2 w 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9">
                  <a:moveTo>
                    <a:pt x="2" y="9"/>
                  </a:moveTo>
                  <a:cubicBezTo>
                    <a:pt x="1" y="6"/>
                    <a:pt x="1" y="3"/>
                    <a:pt x="0" y="0"/>
                  </a:cubicBezTo>
                  <a:cubicBezTo>
                    <a:pt x="1" y="3"/>
                    <a:pt x="1" y="6"/>
                    <a:pt x="2" y="9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任意多边形: 形状 118"/>
            <p:cNvSpPr/>
            <p:nvPr/>
          </p:nvSpPr>
          <p:spPr bwMode="auto">
            <a:xfrm>
              <a:off x="6743956" y="3938582"/>
              <a:ext cx="0" cy="11059"/>
            </a:xfrm>
            <a:custGeom>
              <a:avLst/>
              <a:gdLst>
                <a:gd name="T0" fmla="*/ 9 h 9"/>
                <a:gd name="T1" fmla="*/ 0 h 9"/>
                <a:gd name="T2" fmla="*/ 9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9">
                  <a:moveTo>
                    <a:pt x="0" y="9"/>
                  </a:move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任意多边形: 形状 119"/>
            <p:cNvSpPr/>
            <p:nvPr/>
          </p:nvSpPr>
          <p:spPr bwMode="auto">
            <a:xfrm>
              <a:off x="6706758" y="3750580"/>
              <a:ext cx="2011" cy="8043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0 h 7"/>
                <a:gd name="T4" fmla="*/ 2 w 2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5"/>
                    <a:pt x="1" y="2"/>
                    <a:pt x="0" y="0"/>
                  </a:cubicBezTo>
                  <a:cubicBezTo>
                    <a:pt x="1" y="2"/>
                    <a:pt x="1" y="5"/>
                    <a:pt x="2" y="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任意多边形: 形状 120"/>
            <p:cNvSpPr/>
            <p:nvPr/>
          </p:nvSpPr>
          <p:spPr bwMode="auto">
            <a:xfrm>
              <a:off x="6694694" y="3722430"/>
              <a:ext cx="4021" cy="7038"/>
            </a:xfrm>
            <a:custGeom>
              <a:avLst/>
              <a:gdLst>
                <a:gd name="T0" fmla="*/ 3 w 3"/>
                <a:gd name="T1" fmla="*/ 6 h 6"/>
                <a:gd name="T2" fmla="*/ 0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1" y="2"/>
                    <a:pt x="0" y="0"/>
                  </a:cubicBezTo>
                  <a:cubicBezTo>
                    <a:pt x="1" y="2"/>
                    <a:pt x="2" y="4"/>
                    <a:pt x="3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任意多边形: 形状 121"/>
            <p:cNvSpPr/>
            <p:nvPr/>
          </p:nvSpPr>
          <p:spPr bwMode="auto">
            <a:xfrm>
              <a:off x="6700726" y="3736505"/>
              <a:ext cx="3016" cy="8043"/>
            </a:xfrm>
            <a:custGeom>
              <a:avLst/>
              <a:gdLst>
                <a:gd name="T0" fmla="*/ 3 w 3"/>
                <a:gd name="T1" fmla="*/ 7 h 7"/>
                <a:gd name="T2" fmla="*/ 0 w 3"/>
                <a:gd name="T3" fmla="*/ 0 h 7"/>
                <a:gd name="T4" fmla="*/ 3 w 3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3" y="7"/>
                  </a:moveTo>
                  <a:cubicBezTo>
                    <a:pt x="2" y="4"/>
                    <a:pt x="1" y="2"/>
                    <a:pt x="0" y="0"/>
                  </a:cubicBezTo>
                  <a:cubicBezTo>
                    <a:pt x="1" y="2"/>
                    <a:pt x="2" y="4"/>
                    <a:pt x="3" y="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任意多边形: 形状 122"/>
            <p:cNvSpPr/>
            <p:nvPr/>
          </p:nvSpPr>
          <p:spPr bwMode="auto">
            <a:xfrm>
              <a:off x="6710780" y="3764655"/>
              <a:ext cx="3016" cy="9049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0 h 7"/>
                <a:gd name="T4" fmla="*/ 2 w 2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2" y="5"/>
                    <a:pt x="1" y="3"/>
                    <a:pt x="0" y="0"/>
                  </a:cubicBezTo>
                  <a:cubicBezTo>
                    <a:pt x="1" y="3"/>
                    <a:pt x="2" y="5"/>
                    <a:pt x="2" y="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任意多边形: 形状 123"/>
            <p:cNvSpPr/>
            <p:nvPr/>
          </p:nvSpPr>
          <p:spPr bwMode="auto">
            <a:xfrm>
              <a:off x="6715806" y="3780741"/>
              <a:ext cx="2011" cy="8043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0 h 7"/>
                <a:gd name="T4" fmla="*/ 2 w 2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5"/>
                    <a:pt x="1" y="2"/>
                    <a:pt x="0" y="0"/>
                  </a:cubicBezTo>
                  <a:cubicBezTo>
                    <a:pt x="1" y="2"/>
                    <a:pt x="1" y="5"/>
                    <a:pt x="2" y="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任意多边形: 形状 124"/>
            <p:cNvSpPr/>
            <p:nvPr/>
          </p:nvSpPr>
          <p:spPr bwMode="auto">
            <a:xfrm>
              <a:off x="6723849" y="3809896"/>
              <a:ext cx="4021" cy="14075"/>
            </a:xfrm>
            <a:custGeom>
              <a:avLst/>
              <a:gdLst>
                <a:gd name="T0" fmla="*/ 3 w 3"/>
                <a:gd name="T1" fmla="*/ 12 h 12"/>
                <a:gd name="T2" fmla="*/ 0 w 3"/>
                <a:gd name="T3" fmla="*/ 0 h 12"/>
                <a:gd name="T4" fmla="*/ 3 w 3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2">
                  <a:moveTo>
                    <a:pt x="3" y="12"/>
                  </a:moveTo>
                  <a:cubicBezTo>
                    <a:pt x="2" y="8"/>
                    <a:pt x="1" y="4"/>
                    <a:pt x="0" y="0"/>
                  </a:cubicBezTo>
                  <a:cubicBezTo>
                    <a:pt x="1" y="4"/>
                    <a:pt x="2" y="8"/>
                    <a:pt x="3" y="1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任意多边形: 形状 125"/>
            <p:cNvSpPr/>
            <p:nvPr/>
          </p:nvSpPr>
          <p:spPr bwMode="auto">
            <a:xfrm>
              <a:off x="6720833" y="3794816"/>
              <a:ext cx="2011" cy="10054"/>
            </a:xfrm>
            <a:custGeom>
              <a:avLst/>
              <a:gdLst>
                <a:gd name="T0" fmla="*/ 2 w 2"/>
                <a:gd name="T1" fmla="*/ 9 h 9"/>
                <a:gd name="T2" fmla="*/ 0 w 2"/>
                <a:gd name="T3" fmla="*/ 0 h 9"/>
                <a:gd name="T4" fmla="*/ 2 w 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9">
                  <a:moveTo>
                    <a:pt x="2" y="9"/>
                  </a:moveTo>
                  <a:cubicBezTo>
                    <a:pt x="1" y="6"/>
                    <a:pt x="0" y="3"/>
                    <a:pt x="0" y="0"/>
                  </a:cubicBezTo>
                  <a:cubicBezTo>
                    <a:pt x="0" y="3"/>
                    <a:pt x="1" y="6"/>
                    <a:pt x="2" y="9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任意多边形: 形状 126"/>
            <p:cNvSpPr/>
            <p:nvPr/>
          </p:nvSpPr>
          <p:spPr bwMode="auto">
            <a:xfrm>
              <a:off x="6742951" y="3922497"/>
              <a:ext cx="0" cy="10054"/>
            </a:xfrm>
            <a:custGeom>
              <a:avLst/>
              <a:gdLst>
                <a:gd name="T0" fmla="*/ 9 h 9"/>
                <a:gd name="T1" fmla="*/ 0 h 9"/>
                <a:gd name="T2" fmla="*/ 9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9">
                  <a:moveTo>
                    <a:pt x="0" y="9"/>
                  </a:move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任意多边形: 形状 127"/>
            <p:cNvSpPr/>
            <p:nvPr/>
          </p:nvSpPr>
          <p:spPr bwMode="auto">
            <a:xfrm>
              <a:off x="6335779" y="3367536"/>
              <a:ext cx="3016" cy="1006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任意多边形: 形状 128"/>
            <p:cNvSpPr/>
            <p:nvPr/>
          </p:nvSpPr>
          <p:spPr bwMode="auto">
            <a:xfrm>
              <a:off x="6293554" y="3352456"/>
              <a:ext cx="5027" cy="2011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4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2" y="1"/>
                    <a:pt x="4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任意多边形: 形状 129"/>
            <p:cNvSpPr/>
            <p:nvPr/>
          </p:nvSpPr>
          <p:spPr bwMode="auto">
            <a:xfrm>
              <a:off x="6307629" y="3357482"/>
              <a:ext cx="5027" cy="2011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4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2" y="1"/>
                    <a:pt x="4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任意多边形: 形状 130"/>
            <p:cNvSpPr/>
            <p:nvPr/>
          </p:nvSpPr>
          <p:spPr bwMode="auto">
            <a:xfrm>
              <a:off x="6321704" y="3363515"/>
              <a:ext cx="4021" cy="1006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任意多边形: 形状 131"/>
            <p:cNvSpPr/>
            <p:nvPr/>
          </p:nvSpPr>
          <p:spPr bwMode="auto">
            <a:xfrm>
              <a:off x="6384036" y="3389654"/>
              <a:ext cx="5027" cy="3016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4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任意多边形: 形状 132"/>
            <p:cNvSpPr/>
            <p:nvPr/>
          </p:nvSpPr>
          <p:spPr bwMode="auto">
            <a:xfrm>
              <a:off x="6373983" y="3385633"/>
              <a:ext cx="100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任意多边形: 形状 133"/>
            <p:cNvSpPr/>
            <p:nvPr/>
          </p:nvSpPr>
          <p:spPr bwMode="auto">
            <a:xfrm>
              <a:off x="6196034" y="4604133"/>
              <a:ext cx="41220" cy="7038"/>
            </a:xfrm>
            <a:custGeom>
              <a:avLst/>
              <a:gdLst>
                <a:gd name="T0" fmla="*/ 0 w 35"/>
                <a:gd name="T1" fmla="*/ 6 h 6"/>
                <a:gd name="T2" fmla="*/ 0 w 35"/>
                <a:gd name="T3" fmla="*/ 6 h 6"/>
                <a:gd name="T4" fmla="*/ 35 w 35"/>
                <a:gd name="T5" fmla="*/ 0 h 6"/>
                <a:gd name="T6" fmla="*/ 0 w 3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2" y="4"/>
                    <a:pt x="23" y="2"/>
                    <a:pt x="35" y="0"/>
                  </a:cubicBezTo>
                  <a:cubicBezTo>
                    <a:pt x="23" y="2"/>
                    <a:pt x="12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任意多边形: 形状 134"/>
            <p:cNvSpPr/>
            <p:nvPr/>
          </p:nvSpPr>
          <p:spPr bwMode="auto">
            <a:xfrm>
              <a:off x="6278474" y="3349440"/>
              <a:ext cx="6032" cy="1006"/>
            </a:xfrm>
            <a:custGeom>
              <a:avLst/>
              <a:gdLst>
                <a:gd name="T0" fmla="*/ 5 w 5"/>
                <a:gd name="T1" fmla="*/ 1 h 1"/>
                <a:gd name="T2" fmla="*/ 0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2" y="0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任意多边形: 形状 135"/>
            <p:cNvSpPr/>
            <p:nvPr/>
          </p:nvSpPr>
          <p:spPr bwMode="auto">
            <a:xfrm>
              <a:off x="6397107" y="3396692"/>
              <a:ext cx="5027" cy="3016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4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任意多边形: 形状 136"/>
            <p:cNvSpPr/>
            <p:nvPr/>
          </p:nvSpPr>
          <p:spPr bwMode="auto">
            <a:xfrm>
              <a:off x="5098284" y="1960028"/>
              <a:ext cx="2116289" cy="1439680"/>
            </a:xfrm>
            <a:custGeom>
              <a:avLst/>
              <a:gdLst>
                <a:gd name="T0" fmla="*/ 583 w 1800"/>
                <a:gd name="T1" fmla="*/ 673 h 1225"/>
                <a:gd name="T2" fmla="*/ 668 w 1800"/>
                <a:gd name="T3" fmla="*/ 680 h 1225"/>
                <a:gd name="T4" fmla="*/ 900 w 1800"/>
                <a:gd name="T5" fmla="*/ 650 h 1225"/>
                <a:gd name="T6" fmla="*/ 1740 w 1800"/>
                <a:gd name="T7" fmla="*/ 1225 h 1225"/>
                <a:gd name="T8" fmla="*/ 1800 w 1800"/>
                <a:gd name="T9" fmla="*/ 900 h 1225"/>
                <a:gd name="T10" fmla="*/ 900 w 1800"/>
                <a:gd name="T11" fmla="*/ 0 h 1225"/>
                <a:gd name="T12" fmla="*/ 0 w 1800"/>
                <a:gd name="T13" fmla="*/ 900 h 1225"/>
                <a:gd name="T14" fmla="*/ 36 w 1800"/>
                <a:gd name="T15" fmla="*/ 1152 h 1225"/>
                <a:gd name="T16" fmla="*/ 583 w 1800"/>
                <a:gd name="T17" fmla="*/ 673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0" h="1225">
                  <a:moveTo>
                    <a:pt x="583" y="673"/>
                  </a:moveTo>
                  <a:cubicBezTo>
                    <a:pt x="612" y="673"/>
                    <a:pt x="640" y="676"/>
                    <a:pt x="668" y="680"/>
                  </a:cubicBezTo>
                  <a:cubicBezTo>
                    <a:pt x="742" y="660"/>
                    <a:pt x="820" y="650"/>
                    <a:pt x="900" y="650"/>
                  </a:cubicBezTo>
                  <a:cubicBezTo>
                    <a:pt x="1283" y="650"/>
                    <a:pt x="1610" y="888"/>
                    <a:pt x="1740" y="1225"/>
                  </a:cubicBezTo>
                  <a:cubicBezTo>
                    <a:pt x="1779" y="1124"/>
                    <a:pt x="1800" y="1015"/>
                    <a:pt x="1800" y="900"/>
                  </a:cubicBezTo>
                  <a:cubicBezTo>
                    <a:pt x="1800" y="403"/>
                    <a:pt x="1397" y="0"/>
                    <a:pt x="900" y="0"/>
                  </a:cubicBezTo>
                  <a:cubicBezTo>
                    <a:pt x="403" y="0"/>
                    <a:pt x="0" y="403"/>
                    <a:pt x="0" y="900"/>
                  </a:cubicBezTo>
                  <a:cubicBezTo>
                    <a:pt x="0" y="988"/>
                    <a:pt x="12" y="1072"/>
                    <a:pt x="36" y="1152"/>
                  </a:cubicBezTo>
                  <a:cubicBezTo>
                    <a:pt x="71" y="882"/>
                    <a:pt x="302" y="673"/>
                    <a:pt x="583" y="673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648000" tIns="0" rIns="684000" bIns="612000" numCol="1" anchor="ctr" anchorCtr="1" compatLnSpc="1"/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138" name="任意多边形: 形状 137"/>
            <p:cNvSpPr/>
            <p:nvPr/>
          </p:nvSpPr>
          <p:spPr bwMode="auto">
            <a:xfrm>
              <a:off x="6237254" y="3337375"/>
              <a:ext cx="3016" cy="1006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任意多边形: 形状 138"/>
            <p:cNvSpPr/>
            <p:nvPr/>
          </p:nvSpPr>
          <p:spPr bwMode="auto">
            <a:xfrm>
              <a:off x="6264399" y="3344413"/>
              <a:ext cx="5027" cy="1006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2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任意多边形: 形状 139"/>
            <p:cNvSpPr/>
            <p:nvPr/>
          </p:nvSpPr>
          <p:spPr bwMode="auto">
            <a:xfrm>
              <a:off x="6250324" y="3340392"/>
              <a:ext cx="5027" cy="2011"/>
            </a:xfrm>
            <a:custGeom>
              <a:avLst/>
              <a:gdLst>
                <a:gd name="T0" fmla="*/ 4 w 4"/>
                <a:gd name="T1" fmla="*/ 1 h 1"/>
                <a:gd name="T2" fmla="*/ 0 w 4"/>
                <a:gd name="T3" fmla="*/ 0 h 1"/>
                <a:gd name="T4" fmla="*/ 4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任意多边形: 形状 140"/>
            <p:cNvSpPr/>
            <p:nvPr/>
          </p:nvSpPr>
          <p:spPr bwMode="auto">
            <a:xfrm>
              <a:off x="6472508" y="3442939"/>
              <a:ext cx="2011" cy="1006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任意多边形: 形状 141"/>
            <p:cNvSpPr/>
            <p:nvPr/>
          </p:nvSpPr>
          <p:spPr bwMode="auto">
            <a:xfrm>
              <a:off x="6535847" y="3493207"/>
              <a:ext cx="5027" cy="5027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4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2" y="3"/>
                    <a:pt x="1" y="2"/>
                    <a:pt x="0" y="0"/>
                  </a:cubicBezTo>
                  <a:cubicBezTo>
                    <a:pt x="1" y="2"/>
                    <a:pt x="2" y="3"/>
                    <a:pt x="4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任意多边形: 形状 142"/>
            <p:cNvSpPr/>
            <p:nvPr/>
          </p:nvSpPr>
          <p:spPr bwMode="auto">
            <a:xfrm>
              <a:off x="6524787" y="3484158"/>
              <a:ext cx="4021" cy="5027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4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2"/>
                    <a:pt x="2" y="1"/>
                    <a:pt x="0" y="0"/>
                  </a:cubicBezTo>
                  <a:cubicBezTo>
                    <a:pt x="2" y="1"/>
                    <a:pt x="3" y="2"/>
                    <a:pt x="4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任意多边形: 形状 143"/>
            <p:cNvSpPr/>
            <p:nvPr/>
          </p:nvSpPr>
          <p:spPr bwMode="auto">
            <a:xfrm>
              <a:off x="6503675" y="3465057"/>
              <a:ext cx="3016" cy="4021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任意多边形: 形状 144"/>
            <p:cNvSpPr/>
            <p:nvPr/>
          </p:nvSpPr>
          <p:spPr bwMode="auto">
            <a:xfrm>
              <a:off x="6513729" y="3475110"/>
              <a:ext cx="5027" cy="3016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4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1" y="1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任意多边形: 形状 145"/>
            <p:cNvSpPr/>
            <p:nvPr/>
          </p:nvSpPr>
          <p:spPr bwMode="auto">
            <a:xfrm>
              <a:off x="6546905" y="3504266"/>
              <a:ext cx="4021" cy="5027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4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2" y="3"/>
                    <a:pt x="1" y="1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任意多边形: 形状 146"/>
            <p:cNvSpPr/>
            <p:nvPr/>
          </p:nvSpPr>
          <p:spPr bwMode="auto">
            <a:xfrm>
              <a:off x="6556959" y="3514319"/>
              <a:ext cx="5027" cy="5027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0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任意多边形: 形状 147"/>
            <p:cNvSpPr/>
            <p:nvPr/>
          </p:nvSpPr>
          <p:spPr bwMode="auto">
            <a:xfrm>
              <a:off x="6460444" y="3434896"/>
              <a:ext cx="4021" cy="2011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任意多边形: 形状 148"/>
            <p:cNvSpPr/>
            <p:nvPr/>
          </p:nvSpPr>
          <p:spPr bwMode="auto">
            <a:xfrm>
              <a:off x="6436315" y="3418810"/>
              <a:ext cx="5027" cy="3016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4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2" y="2"/>
                    <a:pt x="4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任意多边形: 形状 149"/>
            <p:cNvSpPr/>
            <p:nvPr/>
          </p:nvSpPr>
          <p:spPr bwMode="auto">
            <a:xfrm>
              <a:off x="6423246" y="3411772"/>
              <a:ext cx="5027" cy="2011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4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任意多边形: 形状 150"/>
            <p:cNvSpPr/>
            <p:nvPr/>
          </p:nvSpPr>
          <p:spPr bwMode="auto">
            <a:xfrm>
              <a:off x="6448380" y="3426853"/>
              <a:ext cx="4021" cy="2011"/>
            </a:xfrm>
            <a:custGeom>
              <a:avLst/>
              <a:gdLst>
                <a:gd name="T0" fmla="*/ 4 w 4"/>
                <a:gd name="T1" fmla="*/ 2 h 2"/>
                <a:gd name="T2" fmla="*/ 0 w 4"/>
                <a:gd name="T3" fmla="*/ 0 h 2"/>
                <a:gd name="T4" fmla="*/ 4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3" y="1"/>
                    <a:pt x="2" y="1"/>
                    <a:pt x="0" y="0"/>
                  </a:cubicBezTo>
                  <a:cubicBezTo>
                    <a:pt x="2" y="1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任意多边形: 形状 151"/>
            <p:cNvSpPr/>
            <p:nvPr/>
          </p:nvSpPr>
          <p:spPr bwMode="auto">
            <a:xfrm>
              <a:off x="6567013" y="3525378"/>
              <a:ext cx="4021" cy="5027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4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任意多边形: 形状 152"/>
            <p:cNvSpPr/>
            <p:nvPr/>
          </p:nvSpPr>
          <p:spPr bwMode="auto">
            <a:xfrm>
              <a:off x="6410176" y="3402724"/>
              <a:ext cx="5027" cy="4021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4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1" y="1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任意多边形: 形状 153"/>
            <p:cNvSpPr/>
            <p:nvPr/>
          </p:nvSpPr>
          <p:spPr bwMode="auto">
            <a:xfrm>
              <a:off x="6494626" y="34590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任意多边形: 形状 154"/>
            <p:cNvSpPr/>
            <p:nvPr/>
          </p:nvSpPr>
          <p:spPr bwMode="auto">
            <a:xfrm>
              <a:off x="6739935" y="3892336"/>
              <a:ext cx="1006" cy="8043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0 h 7"/>
                <a:gd name="T4" fmla="*/ 1 w 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5"/>
                    <a:pt x="1" y="2"/>
                    <a:pt x="0" y="0"/>
                  </a:cubicBezTo>
                  <a:cubicBezTo>
                    <a:pt x="1" y="2"/>
                    <a:pt x="1" y="5"/>
                    <a:pt x="1" y="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任意多边形: 形状 155"/>
            <p:cNvSpPr/>
            <p:nvPr/>
          </p:nvSpPr>
          <p:spPr bwMode="auto">
            <a:xfrm>
              <a:off x="6494626" y="4476452"/>
              <a:ext cx="9049" cy="5027"/>
            </a:xfrm>
            <a:custGeom>
              <a:avLst/>
              <a:gdLst>
                <a:gd name="T0" fmla="*/ 0 w 7"/>
                <a:gd name="T1" fmla="*/ 5 h 5"/>
                <a:gd name="T2" fmla="*/ 7 w 7"/>
                <a:gd name="T3" fmla="*/ 0 h 5"/>
                <a:gd name="T4" fmla="*/ 0 w 7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5" y="1"/>
                    <a:pt x="3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任意多边形: 形状 156"/>
            <p:cNvSpPr/>
            <p:nvPr/>
          </p:nvSpPr>
          <p:spPr bwMode="auto">
            <a:xfrm>
              <a:off x="6474519" y="4481478"/>
              <a:ext cx="20107" cy="16086"/>
            </a:xfrm>
            <a:custGeom>
              <a:avLst/>
              <a:gdLst>
                <a:gd name="T0" fmla="*/ 0 w 17"/>
                <a:gd name="T1" fmla="*/ 13 h 13"/>
                <a:gd name="T2" fmla="*/ 17 w 17"/>
                <a:gd name="T3" fmla="*/ 0 h 13"/>
                <a:gd name="T4" fmla="*/ 0 w 17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6" y="9"/>
                    <a:pt x="11" y="4"/>
                    <a:pt x="17" y="0"/>
                  </a:cubicBezTo>
                  <a:cubicBezTo>
                    <a:pt x="11" y="4"/>
                    <a:pt x="6" y="9"/>
                    <a:pt x="0" y="1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任意多边形: 形状 157"/>
            <p:cNvSpPr/>
            <p:nvPr/>
          </p:nvSpPr>
          <p:spPr bwMode="auto">
            <a:xfrm>
              <a:off x="6518755" y="4457350"/>
              <a:ext cx="6032" cy="6032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4" y="2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任意多边形: 形状 158"/>
            <p:cNvSpPr/>
            <p:nvPr/>
          </p:nvSpPr>
          <p:spPr bwMode="auto">
            <a:xfrm>
              <a:off x="6743956" y="3954668"/>
              <a:ext cx="0" cy="16086"/>
            </a:xfrm>
            <a:custGeom>
              <a:avLst/>
              <a:gdLst>
                <a:gd name="T0" fmla="*/ 14 h 14"/>
                <a:gd name="T1" fmla="*/ 0 h 14"/>
                <a:gd name="T2" fmla="*/ 14 h 1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">
                  <a:moveTo>
                    <a:pt x="0" y="14"/>
                  </a:moveTo>
                  <a:cubicBezTo>
                    <a:pt x="0" y="10"/>
                    <a:pt x="0" y="5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任意多边形: 形状 159"/>
            <p:cNvSpPr/>
            <p:nvPr/>
          </p:nvSpPr>
          <p:spPr bwMode="auto">
            <a:xfrm>
              <a:off x="6452401" y="4506613"/>
              <a:ext cx="8043" cy="6032"/>
            </a:xfrm>
            <a:custGeom>
              <a:avLst/>
              <a:gdLst>
                <a:gd name="T0" fmla="*/ 0 w 7"/>
                <a:gd name="T1" fmla="*/ 5 h 5"/>
                <a:gd name="T2" fmla="*/ 7 w 7"/>
                <a:gd name="T3" fmla="*/ 0 h 5"/>
                <a:gd name="T4" fmla="*/ 0 w 7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5"/>
                  </a:moveTo>
                  <a:cubicBezTo>
                    <a:pt x="2" y="3"/>
                    <a:pt x="5" y="2"/>
                    <a:pt x="7" y="0"/>
                  </a:cubicBezTo>
                  <a:cubicBezTo>
                    <a:pt x="5" y="2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任意多边形: 形状 160"/>
            <p:cNvSpPr/>
            <p:nvPr/>
          </p:nvSpPr>
          <p:spPr bwMode="auto">
            <a:xfrm>
              <a:off x="6464466" y="4498570"/>
              <a:ext cx="8043" cy="6032"/>
            </a:xfrm>
            <a:custGeom>
              <a:avLst/>
              <a:gdLst>
                <a:gd name="T0" fmla="*/ 0 w 7"/>
                <a:gd name="T1" fmla="*/ 5 h 5"/>
                <a:gd name="T2" fmla="*/ 7 w 7"/>
                <a:gd name="T3" fmla="*/ 0 h 5"/>
                <a:gd name="T4" fmla="*/ 0 w 7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5"/>
                  </a:moveTo>
                  <a:cubicBezTo>
                    <a:pt x="2" y="4"/>
                    <a:pt x="5" y="2"/>
                    <a:pt x="7" y="0"/>
                  </a:cubicBezTo>
                  <a:cubicBezTo>
                    <a:pt x="5" y="2"/>
                    <a:pt x="2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任意多边形: 形状 161"/>
            <p:cNvSpPr/>
            <p:nvPr/>
          </p:nvSpPr>
          <p:spPr bwMode="auto">
            <a:xfrm>
              <a:off x="6540873" y="4437242"/>
              <a:ext cx="6032" cy="6032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2"/>
                    <a:pt x="5" y="0"/>
                  </a:cubicBezTo>
                  <a:cubicBezTo>
                    <a:pt x="3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任意多边形: 形状 162"/>
            <p:cNvSpPr/>
            <p:nvPr/>
          </p:nvSpPr>
          <p:spPr bwMode="auto">
            <a:xfrm>
              <a:off x="6561986" y="4416130"/>
              <a:ext cx="5027" cy="6032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0 h 5"/>
                <a:gd name="T4" fmla="*/ 0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1" y="4"/>
                    <a:pt x="3" y="2"/>
                    <a:pt x="4" y="0"/>
                  </a:cubicBezTo>
                  <a:cubicBezTo>
                    <a:pt x="3" y="2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任意多边形: 形状 163"/>
            <p:cNvSpPr/>
            <p:nvPr/>
          </p:nvSpPr>
          <p:spPr bwMode="auto">
            <a:xfrm>
              <a:off x="6528809" y="4447296"/>
              <a:ext cx="7038" cy="5027"/>
            </a:xfrm>
            <a:custGeom>
              <a:avLst/>
              <a:gdLst>
                <a:gd name="T0" fmla="*/ 0 w 6"/>
                <a:gd name="T1" fmla="*/ 4 h 4"/>
                <a:gd name="T2" fmla="*/ 6 w 6"/>
                <a:gd name="T3" fmla="*/ 0 h 4"/>
                <a:gd name="T4" fmla="*/ 0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2" y="3"/>
                    <a:pt x="4" y="1"/>
                    <a:pt x="6" y="0"/>
                  </a:cubicBezTo>
                  <a:cubicBezTo>
                    <a:pt x="4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任意多边形: 形状 164"/>
            <p:cNvSpPr/>
            <p:nvPr/>
          </p:nvSpPr>
          <p:spPr bwMode="auto">
            <a:xfrm>
              <a:off x="6582093" y="4395017"/>
              <a:ext cx="5027" cy="6032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0 h 5"/>
                <a:gd name="T4" fmla="*/ 0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1" y="3"/>
                    <a:pt x="3" y="1"/>
                    <a:pt x="4" y="0"/>
                  </a:cubicBezTo>
                  <a:cubicBezTo>
                    <a:pt x="3" y="1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任意多边形: 形状 165"/>
            <p:cNvSpPr/>
            <p:nvPr/>
          </p:nvSpPr>
          <p:spPr bwMode="auto">
            <a:xfrm>
              <a:off x="6571034" y="4405071"/>
              <a:ext cx="6032" cy="6032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3" y="2"/>
                    <a:pt x="5" y="0"/>
                  </a:cubicBezTo>
                  <a:cubicBezTo>
                    <a:pt x="3" y="2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任意多边形: 形状 166"/>
            <p:cNvSpPr/>
            <p:nvPr/>
          </p:nvSpPr>
          <p:spPr bwMode="auto">
            <a:xfrm>
              <a:off x="6591141" y="4376921"/>
              <a:ext cx="10054" cy="12064"/>
            </a:xfrm>
            <a:custGeom>
              <a:avLst/>
              <a:gdLst>
                <a:gd name="T0" fmla="*/ 0 w 8"/>
                <a:gd name="T1" fmla="*/ 10 h 10"/>
                <a:gd name="T2" fmla="*/ 8 w 8"/>
                <a:gd name="T3" fmla="*/ 0 h 10"/>
                <a:gd name="T4" fmla="*/ 0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0" y="10"/>
                  </a:moveTo>
                  <a:cubicBezTo>
                    <a:pt x="3" y="7"/>
                    <a:pt x="5" y="4"/>
                    <a:pt x="8" y="0"/>
                  </a:cubicBezTo>
                  <a:cubicBezTo>
                    <a:pt x="5" y="4"/>
                    <a:pt x="3" y="7"/>
                    <a:pt x="0" y="1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任意多边形: 形状 167"/>
            <p:cNvSpPr/>
            <p:nvPr/>
          </p:nvSpPr>
          <p:spPr bwMode="auto">
            <a:xfrm>
              <a:off x="6441342" y="4514656"/>
              <a:ext cx="7038" cy="6032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0 h 5"/>
                <a:gd name="T4" fmla="*/ 0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任意多边形: 形状 168"/>
            <p:cNvSpPr/>
            <p:nvPr/>
          </p:nvSpPr>
          <p:spPr bwMode="auto">
            <a:xfrm>
              <a:off x="6550927" y="4426184"/>
              <a:ext cx="6032" cy="6032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1" y="4"/>
                    <a:pt x="0" y="5"/>
                  </a:cubicBezTo>
                  <a:cubicBezTo>
                    <a:pt x="1" y="4"/>
                    <a:pt x="3" y="2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任意多边形: 形状 169"/>
            <p:cNvSpPr/>
            <p:nvPr/>
          </p:nvSpPr>
          <p:spPr bwMode="auto">
            <a:xfrm>
              <a:off x="6284506" y="4589053"/>
              <a:ext cx="9049" cy="2011"/>
            </a:xfrm>
            <a:custGeom>
              <a:avLst/>
              <a:gdLst>
                <a:gd name="T0" fmla="*/ 0 w 8"/>
                <a:gd name="T1" fmla="*/ 2 h 2"/>
                <a:gd name="T2" fmla="*/ 8 w 8"/>
                <a:gd name="T3" fmla="*/ 0 h 2"/>
                <a:gd name="T4" fmla="*/ 0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2" y="1"/>
                    <a:pt x="5" y="1"/>
                    <a:pt x="8" y="0"/>
                  </a:cubicBezTo>
                  <a:cubicBezTo>
                    <a:pt x="5" y="1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任意多边形: 形状 170"/>
            <p:cNvSpPr/>
            <p:nvPr/>
          </p:nvSpPr>
          <p:spPr bwMode="auto">
            <a:xfrm>
              <a:off x="6298581" y="4584026"/>
              <a:ext cx="9049" cy="2011"/>
            </a:xfrm>
            <a:custGeom>
              <a:avLst/>
              <a:gdLst>
                <a:gd name="T0" fmla="*/ 0 w 8"/>
                <a:gd name="T1" fmla="*/ 2 h 2"/>
                <a:gd name="T2" fmla="*/ 8 w 8"/>
                <a:gd name="T3" fmla="*/ 0 h 2"/>
                <a:gd name="T4" fmla="*/ 0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2" y="2"/>
                    <a:pt x="5" y="1"/>
                    <a:pt x="8" y="0"/>
                  </a:cubicBezTo>
                  <a:cubicBezTo>
                    <a:pt x="5" y="1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任意多边形: 形状 171"/>
            <p:cNvSpPr/>
            <p:nvPr/>
          </p:nvSpPr>
          <p:spPr bwMode="auto">
            <a:xfrm>
              <a:off x="6269425" y="4592068"/>
              <a:ext cx="9049" cy="4021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3" y="2"/>
                    <a:pt x="6" y="1"/>
                    <a:pt x="8" y="0"/>
                  </a:cubicBezTo>
                  <a:cubicBezTo>
                    <a:pt x="6" y="1"/>
                    <a:pt x="3" y="2"/>
                    <a:pt x="0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任意多边形: 形状 172"/>
            <p:cNvSpPr/>
            <p:nvPr/>
          </p:nvSpPr>
          <p:spPr bwMode="auto">
            <a:xfrm>
              <a:off x="6255350" y="4597096"/>
              <a:ext cx="9049" cy="2011"/>
            </a:xfrm>
            <a:custGeom>
              <a:avLst/>
              <a:gdLst>
                <a:gd name="T0" fmla="*/ 0 w 8"/>
                <a:gd name="T1" fmla="*/ 2 h 2"/>
                <a:gd name="T2" fmla="*/ 8 w 8"/>
                <a:gd name="T3" fmla="*/ 0 h 2"/>
                <a:gd name="T4" fmla="*/ 0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3" y="1"/>
                    <a:pt x="5" y="1"/>
                    <a:pt x="8" y="0"/>
                  </a:cubicBezTo>
                  <a:cubicBezTo>
                    <a:pt x="5" y="1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任意多边形: 形状 173"/>
            <p:cNvSpPr/>
            <p:nvPr/>
          </p:nvSpPr>
          <p:spPr bwMode="auto">
            <a:xfrm>
              <a:off x="6240270" y="4600111"/>
              <a:ext cx="10054" cy="3016"/>
            </a:xfrm>
            <a:custGeom>
              <a:avLst/>
              <a:gdLst>
                <a:gd name="T0" fmla="*/ 0 w 9"/>
                <a:gd name="T1" fmla="*/ 2 h 2"/>
                <a:gd name="T2" fmla="*/ 9 w 9"/>
                <a:gd name="T3" fmla="*/ 0 h 2"/>
                <a:gd name="T4" fmla="*/ 0 w 9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0" y="2"/>
                  </a:moveTo>
                  <a:cubicBezTo>
                    <a:pt x="3" y="1"/>
                    <a:pt x="6" y="1"/>
                    <a:pt x="9" y="0"/>
                  </a:cubicBezTo>
                  <a:cubicBezTo>
                    <a:pt x="6" y="1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任意多边形: 形状 174"/>
            <p:cNvSpPr/>
            <p:nvPr/>
          </p:nvSpPr>
          <p:spPr bwMode="auto">
            <a:xfrm>
              <a:off x="6312656" y="4577993"/>
              <a:ext cx="9049" cy="4021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2" y="2"/>
                    <a:pt x="5" y="1"/>
                    <a:pt x="8" y="0"/>
                  </a:cubicBezTo>
                  <a:cubicBezTo>
                    <a:pt x="5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任意多边形: 形状 175"/>
            <p:cNvSpPr/>
            <p:nvPr/>
          </p:nvSpPr>
          <p:spPr bwMode="auto">
            <a:xfrm>
              <a:off x="6374989" y="4550849"/>
              <a:ext cx="9049" cy="5027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0 h 4"/>
                <a:gd name="T4" fmla="*/ 0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3" y="3"/>
                    <a:pt x="6" y="1"/>
                    <a:pt x="8" y="0"/>
                  </a:cubicBezTo>
                  <a:cubicBezTo>
                    <a:pt x="6" y="1"/>
                    <a:pt x="3" y="3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任意多边形: 形状 176"/>
            <p:cNvSpPr/>
            <p:nvPr/>
          </p:nvSpPr>
          <p:spPr bwMode="auto">
            <a:xfrm>
              <a:off x="6402133" y="4537779"/>
              <a:ext cx="8043" cy="5027"/>
            </a:xfrm>
            <a:custGeom>
              <a:avLst/>
              <a:gdLst>
                <a:gd name="T0" fmla="*/ 0 w 7"/>
                <a:gd name="T1" fmla="*/ 4 h 4"/>
                <a:gd name="T2" fmla="*/ 7 w 7"/>
                <a:gd name="T3" fmla="*/ 0 h 4"/>
                <a:gd name="T4" fmla="*/ 0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2" y="2"/>
                    <a:pt x="5" y="1"/>
                    <a:pt x="7" y="0"/>
                  </a:cubicBezTo>
                  <a:cubicBezTo>
                    <a:pt x="5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任意多边形: 形状 177"/>
            <p:cNvSpPr/>
            <p:nvPr/>
          </p:nvSpPr>
          <p:spPr bwMode="auto">
            <a:xfrm>
              <a:off x="6325725" y="4573972"/>
              <a:ext cx="10054" cy="3016"/>
            </a:xfrm>
            <a:custGeom>
              <a:avLst/>
              <a:gdLst>
                <a:gd name="T0" fmla="*/ 0 w 9"/>
                <a:gd name="T1" fmla="*/ 3 h 3"/>
                <a:gd name="T2" fmla="*/ 9 w 9"/>
                <a:gd name="T3" fmla="*/ 0 h 3"/>
                <a:gd name="T4" fmla="*/ 0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3" y="2"/>
                    <a:pt x="6" y="1"/>
                    <a:pt x="9" y="0"/>
                  </a:cubicBezTo>
                  <a:cubicBezTo>
                    <a:pt x="6" y="1"/>
                    <a:pt x="3" y="2"/>
                    <a:pt x="0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任意多边形: 形状 178"/>
            <p:cNvSpPr/>
            <p:nvPr/>
          </p:nvSpPr>
          <p:spPr bwMode="auto">
            <a:xfrm>
              <a:off x="6415203" y="4530742"/>
              <a:ext cx="8043" cy="5027"/>
            </a:xfrm>
            <a:custGeom>
              <a:avLst/>
              <a:gdLst>
                <a:gd name="T0" fmla="*/ 0 w 7"/>
                <a:gd name="T1" fmla="*/ 4 h 4"/>
                <a:gd name="T2" fmla="*/ 7 w 7"/>
                <a:gd name="T3" fmla="*/ 0 h 4"/>
                <a:gd name="T4" fmla="*/ 0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2" y="2"/>
                    <a:pt x="5" y="1"/>
                    <a:pt x="7" y="0"/>
                  </a:cubicBezTo>
                  <a:cubicBezTo>
                    <a:pt x="5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任意多边形: 形状 179"/>
            <p:cNvSpPr/>
            <p:nvPr/>
          </p:nvSpPr>
          <p:spPr bwMode="auto">
            <a:xfrm>
              <a:off x="6389064" y="4544817"/>
              <a:ext cx="8043" cy="4021"/>
            </a:xfrm>
            <a:custGeom>
              <a:avLst/>
              <a:gdLst>
                <a:gd name="T0" fmla="*/ 0 w 7"/>
                <a:gd name="T1" fmla="*/ 3 h 3"/>
                <a:gd name="T2" fmla="*/ 7 w 7"/>
                <a:gd name="T3" fmla="*/ 0 h 3"/>
                <a:gd name="T4" fmla="*/ 0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2" y="2"/>
                    <a:pt x="5" y="1"/>
                    <a:pt x="7" y="0"/>
                  </a:cubicBezTo>
                  <a:cubicBezTo>
                    <a:pt x="5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任意多边形: 形状 180"/>
            <p:cNvSpPr/>
            <p:nvPr/>
          </p:nvSpPr>
          <p:spPr bwMode="auto">
            <a:xfrm>
              <a:off x="6338795" y="4556881"/>
              <a:ext cx="35188" cy="15081"/>
            </a:xfrm>
            <a:custGeom>
              <a:avLst/>
              <a:gdLst>
                <a:gd name="T0" fmla="*/ 0 w 30"/>
                <a:gd name="T1" fmla="*/ 13 h 13"/>
                <a:gd name="T2" fmla="*/ 30 w 30"/>
                <a:gd name="T3" fmla="*/ 0 h 13"/>
                <a:gd name="T4" fmla="*/ 0 w 30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3">
                  <a:moveTo>
                    <a:pt x="0" y="13"/>
                  </a:moveTo>
                  <a:cubicBezTo>
                    <a:pt x="10" y="9"/>
                    <a:pt x="20" y="4"/>
                    <a:pt x="30" y="0"/>
                  </a:cubicBezTo>
                  <a:cubicBezTo>
                    <a:pt x="20" y="4"/>
                    <a:pt x="10" y="9"/>
                    <a:pt x="0" y="1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任意多边形: 形状 181"/>
            <p:cNvSpPr/>
            <p:nvPr/>
          </p:nvSpPr>
          <p:spPr bwMode="auto">
            <a:xfrm>
              <a:off x="6428272" y="4522699"/>
              <a:ext cx="8043" cy="5027"/>
            </a:xfrm>
            <a:custGeom>
              <a:avLst/>
              <a:gdLst>
                <a:gd name="T0" fmla="*/ 0 w 7"/>
                <a:gd name="T1" fmla="*/ 4 h 4"/>
                <a:gd name="T2" fmla="*/ 7 w 7"/>
                <a:gd name="T3" fmla="*/ 0 h 4"/>
                <a:gd name="T4" fmla="*/ 0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0" y="4"/>
                  </a:moveTo>
                  <a:cubicBezTo>
                    <a:pt x="2" y="3"/>
                    <a:pt x="4" y="1"/>
                    <a:pt x="7" y="0"/>
                  </a:cubicBezTo>
                  <a:cubicBezTo>
                    <a:pt x="4" y="1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任意多边形: 形状 182"/>
            <p:cNvSpPr/>
            <p:nvPr/>
          </p:nvSpPr>
          <p:spPr bwMode="auto">
            <a:xfrm>
              <a:off x="6506691" y="4466398"/>
              <a:ext cx="7038" cy="6032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0 h 5"/>
                <a:gd name="T4" fmla="*/ 0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任意多边形: 形状 183"/>
            <p:cNvSpPr/>
            <p:nvPr/>
          </p:nvSpPr>
          <p:spPr bwMode="auto">
            <a:xfrm>
              <a:off x="6733903" y="4081344"/>
              <a:ext cx="1006" cy="6032"/>
            </a:xfrm>
            <a:custGeom>
              <a:avLst/>
              <a:gdLst>
                <a:gd name="T0" fmla="*/ 0 w 1"/>
                <a:gd name="T1" fmla="*/ 5 h 5"/>
                <a:gd name="T2" fmla="*/ 1 w 1"/>
                <a:gd name="T3" fmla="*/ 0 h 5"/>
                <a:gd name="T4" fmla="*/ 0 w 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1" y="3"/>
                    <a:pt x="1" y="2"/>
                    <a:pt x="1" y="0"/>
                  </a:cubicBezTo>
                  <a:cubicBezTo>
                    <a:pt x="1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任意多边形: 形状 184"/>
            <p:cNvSpPr/>
            <p:nvPr/>
          </p:nvSpPr>
          <p:spPr bwMode="auto">
            <a:xfrm>
              <a:off x="6708769" y="4175848"/>
              <a:ext cx="2011" cy="6032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4"/>
                    <a:pt x="1" y="2"/>
                    <a:pt x="2" y="0"/>
                  </a:cubicBezTo>
                  <a:cubicBezTo>
                    <a:pt x="1" y="2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任意多边形: 形状 185"/>
            <p:cNvSpPr/>
            <p:nvPr/>
          </p:nvSpPr>
          <p:spPr bwMode="auto">
            <a:xfrm>
              <a:off x="6730887" y="4096425"/>
              <a:ext cx="1006" cy="6032"/>
            </a:xfrm>
            <a:custGeom>
              <a:avLst/>
              <a:gdLst>
                <a:gd name="T0" fmla="*/ 0 w 1"/>
                <a:gd name="T1" fmla="*/ 5 h 5"/>
                <a:gd name="T2" fmla="*/ 1 w 1"/>
                <a:gd name="T3" fmla="*/ 0 h 5"/>
                <a:gd name="T4" fmla="*/ 0 w 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4"/>
                    <a:pt x="1" y="2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任意多边形: 形状 186"/>
            <p:cNvSpPr/>
            <p:nvPr/>
          </p:nvSpPr>
          <p:spPr bwMode="auto">
            <a:xfrm>
              <a:off x="6722844" y="4132618"/>
              <a:ext cx="1006" cy="4021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任意多边形: 形状 187"/>
            <p:cNvSpPr/>
            <p:nvPr/>
          </p:nvSpPr>
          <p:spPr bwMode="auto">
            <a:xfrm>
              <a:off x="6717817" y="4146693"/>
              <a:ext cx="3016" cy="6032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3"/>
                    <a:pt x="1" y="2"/>
                    <a:pt x="2" y="0"/>
                  </a:cubicBezTo>
                  <a:cubicBezTo>
                    <a:pt x="1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任意多边形: 形状 188"/>
            <p:cNvSpPr/>
            <p:nvPr/>
          </p:nvSpPr>
          <p:spPr bwMode="auto">
            <a:xfrm>
              <a:off x="6713795" y="4161773"/>
              <a:ext cx="2011" cy="6032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3"/>
                    <a:pt x="1" y="1"/>
                    <a:pt x="2" y="0"/>
                  </a:cubicBezTo>
                  <a:cubicBezTo>
                    <a:pt x="1" y="1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任意多边形: 形状 189"/>
            <p:cNvSpPr/>
            <p:nvPr/>
          </p:nvSpPr>
          <p:spPr bwMode="auto">
            <a:xfrm>
              <a:off x="6727871" y="4113516"/>
              <a:ext cx="1006" cy="4021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任意多边形: 形状 190"/>
            <p:cNvSpPr/>
            <p:nvPr/>
          </p:nvSpPr>
          <p:spPr bwMode="auto">
            <a:xfrm>
              <a:off x="6736919" y="4066264"/>
              <a:ext cx="0" cy="5027"/>
            </a:xfrm>
            <a:custGeom>
              <a:avLst/>
              <a:gdLst>
                <a:gd name="T0" fmla="*/ 5 h 5"/>
                <a:gd name="T1" fmla="*/ 0 h 5"/>
                <a:gd name="T2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/>
          </p:nvSpPr>
          <p:spPr bwMode="auto">
            <a:xfrm>
              <a:off x="6741946" y="4019011"/>
              <a:ext cx="1006" cy="6032"/>
            </a:xfrm>
            <a:custGeom>
              <a:avLst/>
              <a:gdLst>
                <a:gd name="T0" fmla="*/ 0 w 1"/>
                <a:gd name="T1" fmla="*/ 5 h 5"/>
                <a:gd name="T2" fmla="*/ 1 w 1"/>
                <a:gd name="T3" fmla="*/ 0 h 5"/>
                <a:gd name="T4" fmla="*/ 0 w 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1" y="3"/>
                    <a:pt x="1" y="2"/>
                    <a:pt x="1" y="0"/>
                  </a:cubicBezTo>
                  <a:cubicBezTo>
                    <a:pt x="1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/>
          </p:nvSpPr>
          <p:spPr bwMode="auto">
            <a:xfrm>
              <a:off x="6743956" y="3986840"/>
              <a:ext cx="0" cy="5027"/>
            </a:xfrm>
            <a:custGeom>
              <a:avLst/>
              <a:gdLst>
                <a:gd name="T0" fmla="*/ 4 h 4"/>
                <a:gd name="T1" fmla="*/ 0 h 4"/>
                <a:gd name="T2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任意多边形: 形状 193"/>
            <p:cNvSpPr/>
            <p:nvPr/>
          </p:nvSpPr>
          <p:spPr bwMode="auto">
            <a:xfrm>
              <a:off x="6742951" y="4001921"/>
              <a:ext cx="1006" cy="6032"/>
            </a:xfrm>
            <a:custGeom>
              <a:avLst/>
              <a:gdLst>
                <a:gd name="T0" fmla="*/ 0 w 1"/>
                <a:gd name="T1" fmla="*/ 5 h 5"/>
                <a:gd name="T2" fmla="*/ 1 w 1"/>
                <a:gd name="T3" fmla="*/ 0 h 5"/>
                <a:gd name="T4" fmla="*/ 0 w 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4"/>
                    <a:pt x="1" y="2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任意多边形: 形状 194"/>
            <p:cNvSpPr/>
            <p:nvPr/>
          </p:nvSpPr>
          <p:spPr bwMode="auto">
            <a:xfrm>
              <a:off x="6740941" y="4034092"/>
              <a:ext cx="1006" cy="7038"/>
            </a:xfrm>
            <a:custGeom>
              <a:avLst/>
              <a:gdLst>
                <a:gd name="T0" fmla="*/ 0 w 1"/>
                <a:gd name="T1" fmla="*/ 6 h 6"/>
                <a:gd name="T2" fmla="*/ 1 w 1"/>
                <a:gd name="T3" fmla="*/ 0 h 6"/>
                <a:gd name="T4" fmla="*/ 0 w 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0" y="4"/>
                    <a:pt x="1" y="2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任意多边形: 形状 195"/>
            <p:cNvSpPr/>
            <p:nvPr/>
          </p:nvSpPr>
          <p:spPr bwMode="auto">
            <a:xfrm>
              <a:off x="6739935" y="4049172"/>
              <a:ext cx="0" cy="7038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/>
          </p:nvSpPr>
          <p:spPr bwMode="auto">
            <a:xfrm>
              <a:off x="6698715" y="4203998"/>
              <a:ext cx="2011" cy="8043"/>
            </a:xfrm>
            <a:custGeom>
              <a:avLst/>
              <a:gdLst>
                <a:gd name="T0" fmla="*/ 0 w 2"/>
                <a:gd name="T1" fmla="*/ 6 h 6"/>
                <a:gd name="T2" fmla="*/ 2 w 2"/>
                <a:gd name="T3" fmla="*/ 0 h 6"/>
                <a:gd name="T4" fmla="*/ 0 w 2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2" y="2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/>
          </p:nvSpPr>
          <p:spPr bwMode="auto">
            <a:xfrm>
              <a:off x="6639399" y="4317605"/>
              <a:ext cx="5027" cy="6032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0 h 5"/>
                <a:gd name="T4" fmla="*/ 0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2" y="4"/>
                    <a:pt x="3" y="2"/>
                    <a:pt x="4" y="0"/>
                  </a:cubicBezTo>
                  <a:cubicBezTo>
                    <a:pt x="3" y="2"/>
                    <a:pt x="2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/>
          </p:nvSpPr>
          <p:spPr bwMode="auto">
            <a:xfrm>
              <a:off x="6647442" y="4304535"/>
              <a:ext cx="4021" cy="7038"/>
            </a:xfrm>
            <a:custGeom>
              <a:avLst/>
              <a:gdLst>
                <a:gd name="T0" fmla="*/ 0 w 3"/>
                <a:gd name="T1" fmla="*/ 6 h 6"/>
                <a:gd name="T2" fmla="*/ 3 w 3"/>
                <a:gd name="T3" fmla="*/ 0 h 6"/>
                <a:gd name="T4" fmla="*/ 0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" y="2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/>
          </p:nvSpPr>
          <p:spPr bwMode="auto">
            <a:xfrm>
              <a:off x="6631356" y="4330674"/>
              <a:ext cx="5027" cy="5027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0 h 5"/>
                <a:gd name="T4" fmla="*/ 0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2" y="3"/>
                    <a:pt x="3" y="2"/>
                    <a:pt x="4" y="0"/>
                  </a:cubicBezTo>
                  <a:cubicBezTo>
                    <a:pt x="3" y="2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/>
          </p:nvSpPr>
          <p:spPr bwMode="auto">
            <a:xfrm>
              <a:off x="6655484" y="4291465"/>
              <a:ext cx="4021" cy="7038"/>
            </a:xfrm>
            <a:custGeom>
              <a:avLst/>
              <a:gdLst>
                <a:gd name="T0" fmla="*/ 0 w 3"/>
                <a:gd name="T1" fmla="*/ 6 h 6"/>
                <a:gd name="T2" fmla="*/ 3 w 3"/>
                <a:gd name="T3" fmla="*/ 0 h 6"/>
                <a:gd name="T4" fmla="*/ 0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" y="2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/>
          </p:nvSpPr>
          <p:spPr bwMode="auto">
            <a:xfrm>
              <a:off x="6623313" y="4341733"/>
              <a:ext cx="4021" cy="6032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0 h 5"/>
                <a:gd name="T4" fmla="*/ 0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1" y="4"/>
                    <a:pt x="3" y="2"/>
                    <a:pt x="4" y="0"/>
                  </a:cubicBezTo>
                  <a:cubicBezTo>
                    <a:pt x="3" y="2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/>
          </p:nvSpPr>
          <p:spPr bwMode="auto">
            <a:xfrm>
              <a:off x="6615270" y="4353798"/>
              <a:ext cx="3016" cy="7038"/>
            </a:xfrm>
            <a:custGeom>
              <a:avLst/>
              <a:gdLst>
                <a:gd name="T0" fmla="*/ 0 w 3"/>
                <a:gd name="T1" fmla="*/ 6 h 6"/>
                <a:gd name="T2" fmla="*/ 3 w 3"/>
                <a:gd name="T3" fmla="*/ 0 h 6"/>
                <a:gd name="T4" fmla="*/ 0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" y="2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/>
          </p:nvSpPr>
          <p:spPr bwMode="auto">
            <a:xfrm>
              <a:off x="6703742" y="4189923"/>
              <a:ext cx="3016" cy="7038"/>
            </a:xfrm>
            <a:custGeom>
              <a:avLst/>
              <a:gdLst>
                <a:gd name="T0" fmla="*/ 0 w 2"/>
                <a:gd name="T1" fmla="*/ 6 h 6"/>
                <a:gd name="T2" fmla="*/ 2 w 2"/>
                <a:gd name="T3" fmla="*/ 0 h 6"/>
                <a:gd name="T4" fmla="*/ 0 w 2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4"/>
                    <a:pt x="1" y="2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/>
          </p:nvSpPr>
          <p:spPr bwMode="auto">
            <a:xfrm>
              <a:off x="6686651" y="4233154"/>
              <a:ext cx="2011" cy="5027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/>
          </p:nvSpPr>
          <p:spPr bwMode="auto">
            <a:xfrm>
              <a:off x="6692683" y="4219079"/>
              <a:ext cx="2011" cy="7038"/>
            </a:xfrm>
            <a:custGeom>
              <a:avLst/>
              <a:gdLst>
                <a:gd name="T0" fmla="*/ 0 w 2"/>
                <a:gd name="T1" fmla="*/ 6 h 6"/>
                <a:gd name="T2" fmla="*/ 2 w 2"/>
                <a:gd name="T3" fmla="*/ 0 h 6"/>
                <a:gd name="T4" fmla="*/ 0 w 2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1" y="4"/>
                    <a:pt x="2" y="2"/>
                    <a:pt x="2" y="0"/>
                  </a:cubicBezTo>
                  <a:cubicBezTo>
                    <a:pt x="2" y="2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/>
          </p:nvSpPr>
          <p:spPr bwMode="auto">
            <a:xfrm>
              <a:off x="6663527" y="4278395"/>
              <a:ext cx="3016" cy="6032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/>
          </p:nvSpPr>
          <p:spPr bwMode="auto">
            <a:xfrm>
              <a:off x="6605216" y="4366867"/>
              <a:ext cx="5027" cy="6032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0 h 5"/>
                <a:gd name="T4" fmla="*/ 0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1" y="3"/>
                    <a:pt x="3" y="1"/>
                    <a:pt x="4" y="0"/>
                  </a:cubicBezTo>
                  <a:cubicBezTo>
                    <a:pt x="3" y="1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/>
          </p:nvSpPr>
          <p:spPr bwMode="auto">
            <a:xfrm>
              <a:off x="6680619" y="4247229"/>
              <a:ext cx="2011" cy="5027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3"/>
                    <a:pt x="1" y="2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/>
          </p:nvSpPr>
          <p:spPr bwMode="auto">
            <a:xfrm>
              <a:off x="6671570" y="4263315"/>
              <a:ext cx="3016" cy="6032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4"/>
                    <a:pt x="2" y="2"/>
                    <a:pt x="3" y="0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/>
          </p:nvSpPr>
          <p:spPr bwMode="auto">
            <a:xfrm>
              <a:off x="4352305" y="1960028"/>
              <a:ext cx="1431637" cy="2115284"/>
            </a:xfrm>
            <a:custGeom>
              <a:avLst/>
              <a:gdLst>
                <a:gd name="T0" fmla="*/ 666 w 1218"/>
                <a:gd name="T1" fmla="*/ 1225 h 1800"/>
                <a:gd name="T2" fmla="*/ 671 w 1218"/>
                <a:gd name="T3" fmla="*/ 1152 h 1800"/>
                <a:gd name="T4" fmla="*/ 671 w 1218"/>
                <a:gd name="T5" fmla="*/ 1152 h 1800"/>
                <a:gd name="T6" fmla="*/ 635 w 1218"/>
                <a:gd name="T7" fmla="*/ 900 h 1800"/>
                <a:gd name="T8" fmla="*/ 1218 w 1218"/>
                <a:gd name="T9" fmla="*/ 57 h 1800"/>
                <a:gd name="T10" fmla="*/ 900 w 1218"/>
                <a:gd name="T11" fmla="*/ 0 h 1800"/>
                <a:gd name="T12" fmla="*/ 0 w 1218"/>
                <a:gd name="T13" fmla="*/ 900 h 1800"/>
                <a:gd name="T14" fmla="*/ 900 w 1218"/>
                <a:gd name="T15" fmla="*/ 1800 h 1800"/>
                <a:gd name="T16" fmla="*/ 1132 w 1218"/>
                <a:gd name="T17" fmla="*/ 1770 h 1800"/>
                <a:gd name="T18" fmla="*/ 666 w 1218"/>
                <a:gd name="T19" fmla="*/ 1225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8" h="1800">
                  <a:moveTo>
                    <a:pt x="666" y="1225"/>
                  </a:moveTo>
                  <a:cubicBezTo>
                    <a:pt x="666" y="1200"/>
                    <a:pt x="667" y="1176"/>
                    <a:pt x="671" y="1152"/>
                  </a:cubicBezTo>
                  <a:cubicBezTo>
                    <a:pt x="671" y="1152"/>
                    <a:pt x="671" y="1152"/>
                    <a:pt x="671" y="1152"/>
                  </a:cubicBezTo>
                  <a:cubicBezTo>
                    <a:pt x="647" y="1072"/>
                    <a:pt x="635" y="988"/>
                    <a:pt x="635" y="900"/>
                  </a:cubicBezTo>
                  <a:cubicBezTo>
                    <a:pt x="635" y="515"/>
                    <a:pt x="877" y="186"/>
                    <a:pt x="1218" y="57"/>
                  </a:cubicBezTo>
                  <a:cubicBezTo>
                    <a:pt x="1119" y="20"/>
                    <a:pt x="1012" y="0"/>
                    <a:pt x="900" y="0"/>
                  </a:cubicBezTo>
                  <a:cubicBezTo>
                    <a:pt x="403" y="0"/>
                    <a:pt x="0" y="403"/>
                    <a:pt x="0" y="900"/>
                  </a:cubicBezTo>
                  <a:cubicBezTo>
                    <a:pt x="0" y="1397"/>
                    <a:pt x="403" y="1800"/>
                    <a:pt x="900" y="1800"/>
                  </a:cubicBezTo>
                  <a:cubicBezTo>
                    <a:pt x="980" y="1800"/>
                    <a:pt x="1058" y="1790"/>
                    <a:pt x="1132" y="1770"/>
                  </a:cubicBezTo>
                  <a:cubicBezTo>
                    <a:pt x="868" y="1729"/>
                    <a:pt x="666" y="1501"/>
                    <a:pt x="666" y="1225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0" tIns="45720" rIns="684000" bIns="45720" numCol="1" anchor="ctr" anchorCtr="1" compatLnSpc="1"/>
            <a:lstStyle/>
            <a:p>
              <a:r>
                <a:rPr lang="en-US" altLang="zh-CN" sz="2400" b="1" dirty="0">
                  <a:solidFill>
                    <a:srgbClr val="FFFFFF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01</a:t>
              </a:r>
              <a:endParaRPr lang="zh-CN" altLang="en-US" sz="2400" b="1" dirty="0">
                <a:solidFill>
                  <a:srgbClr val="FFFFFF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212" name="矩形: 圆角 211"/>
            <p:cNvSpPr/>
            <p:nvPr/>
          </p:nvSpPr>
          <p:spPr>
            <a:xfrm>
              <a:off x="2099527" y="1682236"/>
              <a:ext cx="1491215" cy="442674"/>
            </a:xfrm>
            <a:prstGeom prst="round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000" b="1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社会</a:t>
              </a:r>
              <a:endParaRPr kumimoji="1" lang="en-US" altLang="zh-CN" sz="20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3" name="矩形 212"/>
            <p:cNvSpPr/>
            <p:nvPr/>
          </p:nvSpPr>
          <p:spPr>
            <a:xfrm>
              <a:off x="2099528" y="2135364"/>
              <a:ext cx="3374012" cy="10336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组织能力较强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专业能力较强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沟通能力出色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高效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4" name="矩形: 圆角 213"/>
            <p:cNvSpPr/>
            <p:nvPr/>
          </p:nvSpPr>
          <p:spPr>
            <a:xfrm>
              <a:off x="7996076" y="1686908"/>
              <a:ext cx="1491215" cy="442674"/>
            </a:xfrm>
            <a:prstGeom prst="round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000" b="1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老师</a:t>
              </a:r>
              <a:endParaRPr kumimoji="1" lang="en-US" altLang="zh-CN" sz="20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>
              <a:off x="7996077" y="2140036"/>
              <a:ext cx="3374012" cy="12737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思维活跃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可多角度独立思考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批判性思维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科研精神强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执行力强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6" name="矩形: 圆角 215"/>
            <p:cNvSpPr/>
            <p:nvPr/>
          </p:nvSpPr>
          <p:spPr>
            <a:xfrm>
              <a:off x="7996076" y="4082640"/>
              <a:ext cx="1491215" cy="442674"/>
            </a:xfrm>
            <a:prstGeom prst="round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000" b="1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自我</a:t>
              </a:r>
              <a:endParaRPr kumimoji="1" lang="en-US" altLang="zh-CN" sz="20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7" name="矩形 216"/>
            <p:cNvSpPr/>
            <p:nvPr/>
          </p:nvSpPr>
          <p:spPr>
            <a:xfrm>
              <a:off x="7996077" y="4535768"/>
              <a:ext cx="3374012" cy="10336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喜欢接触新事物，</a:t>
              </a:r>
              <a:r>
                <a:rPr kumimoji="1" lang="en-US" altLang="zh-CN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Z</a:t>
              </a: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时代独特的思考模式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计划感强，理性主导行动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换位思考能力较强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缺乏书面文字表达能力、缺乏向下兼容能力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8" name="矩形: 圆角 217"/>
            <p:cNvSpPr/>
            <p:nvPr/>
          </p:nvSpPr>
          <p:spPr>
            <a:xfrm>
              <a:off x="2099527" y="4088261"/>
              <a:ext cx="1491215" cy="442674"/>
            </a:xfrm>
            <a:prstGeom prst="roundRect">
              <a:avLst/>
            </a:prstGeom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000" b="1" dirty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朋友</a:t>
              </a:r>
              <a:endParaRPr kumimoji="1" lang="en-US" altLang="zh-CN" sz="20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9" name="矩形 218"/>
            <p:cNvSpPr/>
            <p:nvPr/>
          </p:nvSpPr>
          <p:spPr>
            <a:xfrm>
              <a:off x="2099528" y="4541389"/>
              <a:ext cx="3374012" cy="10336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外向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情商高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有领导力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  <a:sym typeface="Arial" panose="020B0604020202020204" pitchFamily="34" charset="0"/>
                </a:rPr>
                <a:t>情绪稳定</a:t>
              </a:r>
              <a:endParaRPr kumimoji="1" lang="en-US" altLang="zh-CN" sz="12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78623" y="965810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103494" y="965811"/>
            <a:ext cx="2335311" cy="42255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霍德兰测试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grpSp>
        <p:nvGrpSpPr>
          <p:cNvPr id="2" name="SmartChart"/>
          <p:cNvGrpSpPr>
            <a:grpSpLocks noChangeAspect="1"/>
          </p:cNvGrpSpPr>
          <p:nvPr/>
        </p:nvGrpSpPr>
        <p:grpSpPr>
          <a:xfrm>
            <a:off x="5151593" y="1634709"/>
            <a:ext cx="5852483" cy="4040877"/>
            <a:chOff x="2695576" y="1220365"/>
            <a:chExt cx="6764639" cy="4670681"/>
          </a:xfrm>
        </p:grpSpPr>
        <p:grpSp>
          <p:nvGrpSpPr>
            <p:cNvPr id="3" name="Group 2"/>
            <p:cNvGrpSpPr/>
            <p:nvPr/>
          </p:nvGrpSpPr>
          <p:grpSpPr>
            <a:xfrm>
              <a:off x="2695576" y="1640114"/>
              <a:ext cx="1119215" cy="4250932"/>
              <a:chOff x="2695575" y="1640114"/>
              <a:chExt cx="1119215" cy="4250932"/>
            </a:xfrm>
          </p:grpSpPr>
          <p:sp>
            <p:nvSpPr>
              <p:cNvPr id="32" name="RelativeHist-1-1"/>
              <p:cNvSpPr/>
              <p:nvPr/>
            </p:nvSpPr>
            <p:spPr>
              <a:xfrm>
                <a:off x="2983522" y="1640114"/>
                <a:ext cx="533114" cy="3854260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ValueHist-1-1"/>
              <p:cNvSpPr/>
              <p:nvPr/>
            </p:nvSpPr>
            <p:spPr>
              <a:xfrm>
                <a:off x="2983522" y="2796392"/>
                <a:ext cx="533114" cy="269798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ValueText-1-1"/>
              <p:cNvSpPr txBox="1"/>
              <p:nvPr/>
            </p:nvSpPr>
            <p:spPr>
              <a:xfrm>
                <a:off x="2955200" y="2376643"/>
                <a:ext cx="589758" cy="349791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70%</a:t>
                </a:r>
              </a:p>
            </p:txBody>
          </p:sp>
          <p:sp>
            <p:nvSpPr>
              <p:cNvPr id="35" name="GroupText-1-1"/>
              <p:cNvSpPr/>
              <p:nvPr/>
            </p:nvSpPr>
            <p:spPr>
              <a:xfrm>
                <a:off x="2695575" y="5564332"/>
                <a:ext cx="1119215" cy="3267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475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strike="noStrike" kern="1200" cap="none" spc="0" normalizeH="0" baseline="0" noProof="0" dirty="0">
                    <a:solidFill>
                      <a:schemeClr val="tx2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</a:rPr>
                  <a:t>R</a:t>
                </a:r>
              </a:p>
            </p:txBody>
          </p:sp>
        </p:grpSp>
        <p:grpSp>
          <p:nvGrpSpPr>
            <p:cNvPr id="4" name="Group 7"/>
            <p:cNvGrpSpPr/>
            <p:nvPr/>
          </p:nvGrpSpPr>
          <p:grpSpPr>
            <a:xfrm>
              <a:off x="3824661" y="1640114"/>
              <a:ext cx="1119215" cy="4250932"/>
              <a:chOff x="3824660" y="1640114"/>
              <a:chExt cx="1119215" cy="4250932"/>
            </a:xfrm>
          </p:grpSpPr>
          <p:sp>
            <p:nvSpPr>
              <p:cNvPr id="27" name="RelativeHist-2-1"/>
              <p:cNvSpPr/>
              <p:nvPr/>
            </p:nvSpPr>
            <p:spPr>
              <a:xfrm>
                <a:off x="4091796" y="1640114"/>
                <a:ext cx="544685" cy="385425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ValueHist-2-1"/>
              <p:cNvSpPr/>
              <p:nvPr/>
            </p:nvSpPr>
            <p:spPr>
              <a:xfrm>
                <a:off x="4091796" y="2796392"/>
                <a:ext cx="544685" cy="2697981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ValueText-2-1"/>
              <p:cNvSpPr txBox="1"/>
              <p:nvPr/>
            </p:nvSpPr>
            <p:spPr>
              <a:xfrm>
                <a:off x="4069259" y="2376643"/>
                <a:ext cx="589758" cy="349791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chemeClr val="accent2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70%</a:t>
                </a:r>
                <a:endParaRPr lang="en-US" sz="6000" dirty="0">
                  <a:solidFill>
                    <a:schemeClr val="accent2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GroupText-2-1"/>
              <p:cNvSpPr/>
              <p:nvPr/>
            </p:nvSpPr>
            <p:spPr>
              <a:xfrm>
                <a:off x="3824660" y="5564332"/>
                <a:ext cx="1119215" cy="3267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475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strike="noStrike" kern="1200" cap="none" spc="0" normalizeH="0" baseline="0" noProof="0" dirty="0">
                    <a:solidFill>
                      <a:schemeClr val="tx2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</a:rPr>
                  <a:t>A</a:t>
                </a:r>
              </a:p>
            </p:txBody>
          </p:sp>
        </p:grpSp>
        <p:grpSp>
          <p:nvGrpSpPr>
            <p:cNvPr id="5" name="Group 12"/>
            <p:cNvGrpSpPr/>
            <p:nvPr/>
          </p:nvGrpSpPr>
          <p:grpSpPr>
            <a:xfrm>
              <a:off x="4953746" y="1640114"/>
              <a:ext cx="1119215" cy="4250932"/>
              <a:chOff x="4953745" y="1640114"/>
              <a:chExt cx="1119215" cy="4250932"/>
            </a:xfrm>
          </p:grpSpPr>
          <p:sp>
            <p:nvSpPr>
              <p:cNvPr id="22" name="RelativeHist-3-1"/>
              <p:cNvSpPr/>
              <p:nvPr/>
            </p:nvSpPr>
            <p:spPr>
              <a:xfrm>
                <a:off x="5269521" y="1640114"/>
                <a:ext cx="544685" cy="385425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ValueHist-3-1"/>
              <p:cNvSpPr/>
              <p:nvPr/>
            </p:nvSpPr>
            <p:spPr>
              <a:xfrm>
                <a:off x="5269521" y="2410966"/>
                <a:ext cx="544685" cy="3083407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ValueText-3-1"/>
              <p:cNvSpPr txBox="1"/>
              <p:nvPr/>
            </p:nvSpPr>
            <p:spPr>
              <a:xfrm>
                <a:off x="5246984" y="1991217"/>
                <a:ext cx="589758" cy="349791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chemeClr val="accent3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80%</a:t>
                </a:r>
                <a:endParaRPr lang="en-US" sz="6000" dirty="0">
                  <a:solidFill>
                    <a:schemeClr val="accent3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6" name="GroupText-3-1"/>
              <p:cNvSpPr/>
              <p:nvPr/>
            </p:nvSpPr>
            <p:spPr>
              <a:xfrm>
                <a:off x="4953745" y="5564332"/>
                <a:ext cx="1119215" cy="3267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475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strike="noStrike" kern="1200" cap="none" spc="0" normalizeH="0" baseline="0" noProof="0" dirty="0">
                    <a:solidFill>
                      <a:schemeClr val="tx2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</a:rPr>
                  <a:t>I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>
            <a:xfrm>
              <a:off x="6082831" y="1605791"/>
              <a:ext cx="1119215" cy="4285254"/>
              <a:chOff x="6082830" y="1605791"/>
              <a:chExt cx="1119215" cy="4285254"/>
            </a:xfrm>
          </p:grpSpPr>
          <p:sp>
            <p:nvSpPr>
              <p:cNvPr id="18" name="RelativeHist-4-1"/>
              <p:cNvSpPr/>
              <p:nvPr/>
            </p:nvSpPr>
            <p:spPr>
              <a:xfrm>
                <a:off x="6377796" y="1640114"/>
                <a:ext cx="544685" cy="385425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ValueHist-4-1"/>
              <p:cNvSpPr/>
              <p:nvPr/>
            </p:nvSpPr>
            <p:spPr>
              <a:xfrm>
                <a:off x="6377796" y="2025540"/>
                <a:ext cx="544685" cy="3468833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ValueText-4-1"/>
              <p:cNvSpPr txBox="1"/>
              <p:nvPr/>
            </p:nvSpPr>
            <p:spPr>
              <a:xfrm>
                <a:off x="6355259" y="1605791"/>
                <a:ext cx="589758" cy="349791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chemeClr val="accent4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90%</a:t>
                </a:r>
                <a:endParaRPr lang="en-US" sz="6000" dirty="0">
                  <a:solidFill>
                    <a:schemeClr val="accent4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1" name="GroupText-4-1"/>
              <p:cNvSpPr/>
              <p:nvPr/>
            </p:nvSpPr>
            <p:spPr>
              <a:xfrm>
                <a:off x="6082830" y="5564331"/>
                <a:ext cx="1119215" cy="3267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475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strike="noStrike" kern="1200" cap="none" spc="0" normalizeH="0" baseline="0" noProof="0" dirty="0">
                    <a:solidFill>
                      <a:schemeClr val="tx2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</a:rPr>
                  <a:t>S</a:t>
                </a:r>
              </a:p>
            </p:txBody>
          </p:sp>
        </p:grpSp>
        <p:grpSp>
          <p:nvGrpSpPr>
            <p:cNvPr id="7" name="Group 22"/>
            <p:cNvGrpSpPr/>
            <p:nvPr/>
          </p:nvGrpSpPr>
          <p:grpSpPr>
            <a:xfrm>
              <a:off x="7211916" y="1220365"/>
              <a:ext cx="1119215" cy="4670680"/>
              <a:chOff x="7211915" y="1220365"/>
              <a:chExt cx="1119215" cy="4670680"/>
            </a:xfrm>
          </p:grpSpPr>
          <p:sp>
            <p:nvSpPr>
              <p:cNvPr id="14" name="RelativeHist-5-1"/>
              <p:cNvSpPr/>
              <p:nvPr/>
            </p:nvSpPr>
            <p:spPr>
              <a:xfrm>
                <a:off x="7555521" y="1640114"/>
                <a:ext cx="544685" cy="385425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ValueHist-5-1"/>
              <p:cNvSpPr/>
              <p:nvPr/>
            </p:nvSpPr>
            <p:spPr>
              <a:xfrm>
                <a:off x="7586747" y="1640114"/>
                <a:ext cx="544685" cy="3854259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ValueText-5-1"/>
              <p:cNvSpPr txBox="1"/>
              <p:nvPr/>
            </p:nvSpPr>
            <p:spPr>
              <a:xfrm>
                <a:off x="7532984" y="1220365"/>
                <a:ext cx="589758" cy="349791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chemeClr val="accent5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100%</a:t>
                </a:r>
                <a:endParaRPr lang="en-US" sz="6000" dirty="0">
                  <a:solidFill>
                    <a:schemeClr val="accent5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7" name="GroupText-5-1"/>
              <p:cNvSpPr/>
              <p:nvPr/>
            </p:nvSpPr>
            <p:spPr>
              <a:xfrm>
                <a:off x="7211915" y="5564331"/>
                <a:ext cx="1119215" cy="3267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475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strike="noStrike" kern="1200" cap="none" spc="0" normalizeH="0" baseline="0" noProof="0" dirty="0">
                    <a:solidFill>
                      <a:schemeClr val="tx2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</a:rPr>
                  <a:t>E</a:t>
                </a:r>
              </a:p>
            </p:txBody>
          </p:sp>
        </p:grpSp>
        <p:grpSp>
          <p:nvGrpSpPr>
            <p:cNvPr id="8" name="Group 27"/>
            <p:cNvGrpSpPr/>
            <p:nvPr/>
          </p:nvGrpSpPr>
          <p:grpSpPr>
            <a:xfrm>
              <a:off x="8341000" y="1605791"/>
              <a:ext cx="1119215" cy="4285254"/>
              <a:chOff x="8341000" y="1605791"/>
              <a:chExt cx="1119215" cy="4285254"/>
            </a:xfrm>
          </p:grpSpPr>
          <p:sp>
            <p:nvSpPr>
              <p:cNvPr id="10" name="RelativeHist-6-1"/>
              <p:cNvSpPr/>
              <p:nvPr/>
            </p:nvSpPr>
            <p:spPr>
              <a:xfrm>
                <a:off x="8663796" y="1640114"/>
                <a:ext cx="544685" cy="385425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ValueHist-6-1"/>
              <p:cNvSpPr/>
              <p:nvPr/>
            </p:nvSpPr>
            <p:spPr>
              <a:xfrm>
                <a:off x="8663796" y="2025540"/>
                <a:ext cx="544685" cy="3468833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ValueText-6-1"/>
              <p:cNvSpPr txBox="1"/>
              <p:nvPr/>
            </p:nvSpPr>
            <p:spPr>
              <a:xfrm>
                <a:off x="8641259" y="1605791"/>
                <a:ext cx="589758" cy="349791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chemeClr val="accent6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90%</a:t>
                </a:r>
                <a:endParaRPr lang="en-US" sz="6000" dirty="0">
                  <a:solidFill>
                    <a:schemeClr val="accent6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3" name="GroupText-6-1"/>
              <p:cNvSpPr/>
              <p:nvPr/>
            </p:nvSpPr>
            <p:spPr>
              <a:xfrm>
                <a:off x="8341000" y="5564331"/>
                <a:ext cx="1119215" cy="3267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475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strike="noStrike" kern="1200" cap="none" spc="0" normalizeH="0" baseline="0" noProof="0" dirty="0">
                    <a:solidFill>
                      <a:schemeClr val="tx2"/>
                    </a:solidFill>
                    <a:effectLst/>
                    <a:uLnTx/>
                    <a:uFillTx/>
                    <a:latin typeface="等线" panose="02010600030101010101" pitchFamily="2" charset="-122"/>
                    <a:ea typeface="等线" panose="02010600030101010101" pitchFamily="2" charset="-122"/>
                  </a:rPr>
                  <a:t>C</a:t>
                </a:r>
              </a:p>
            </p:txBody>
          </p:sp>
        </p:grpSp>
        <p:sp>
          <p:nvSpPr>
            <p:cNvPr id="9" name="InfoShape" descr="1#DD7I37KHLhEDUnJD#C0aN3e8P+pzDVemN7aeBj8sSaSopY2w0UNVa4ANBvjkj9+i3/2XOB36mnc+OQcgywbIdYarTEO+IBSsXjV0VPE5jEZveveWVX1HG48hQvH5HDf6fvbDjUKeD9s1tZuPfbNkl7FW0h3OxJ5tpCy7WIrJ75XYy7CbR5k2Q2642Y7TGyVB2lhIFUM+z2roH87V3t7I30iv9W3ds8TuPEI7JINSPVPjS8d/ZtiOqNKWYTrcnAWVs25XIPQtPup7F73AC0nuiYW7Uk+rD9n5shLDW/KawW8VSEyQi+pJpMjtmyXOLncEM3Ki1ghL2noIBke5E88tFe/B7TfsKDATPLXfHX6j3qQ1m9363+oVZrMup8WNgXJ4wkc0cQ5yncMItUryCc1b0OCJnGkw9/804azG1DtrMpdPtMHZX3pRvFqhDkiognJDrLkrDzTjGwppkuYAFlGXg30PHm9TDyXJrjf3r5jbQpFAdxSBcBLiO7pgBdmzKfh5UUWfJr3ngL8/HxsgcL2g55Clah3juSPwSc4P1tpbnLoir/TxXstZLiLJxQ8wqJ/2cuOGJeFtQ0Zi/bOoqHVgLA/1Pkwg6RMPdHafyN4QcOeDdiSkuNUOQEPe72NqYxFUTB7hYgrHTOlR93Pu2gB1IdoKRzuEFtLXDROHwK0zKaq0Ua9p/i9IJ7n8MLEvSWI/wZYzHziSs3IWsCoToKlyg+FN4/S5c7Hr+NCw2eNc38pnV98U2QYZqHuOz73KsxIrc3MXbZyb9/P9eXm0t4uKIy9EjEaSv5PeXnIid6Y9l571/ihMgQkyZmZ7+3nY4K51uwPLusM/dTvxLrQSz7z/gWWnMxG3aToLVVsiI1TQjPUznAYRjBoYFaJWo8Ax2ZydygulE2vlm6ktZHhyt3YEqGzSx5gb4t3ByGaZm2S5ov7BQvxDUIU8SU884Ns4hKwOD7loPKswEkHrVvMW937ZTyqxAqwi/fRax55oRJdgJtkGokIuMVab0akUWr0HjAHo+9YxMWxqVhWCMnYGNqHD+pULy76yLkFqf6wdLwyzLbvHAHQI12vcY4QmUmcmQXozv2GIpEbayjLbqmLs0z149a6OiFPeoRE7bbVT1feXcV9gQ4swDINauIiIdPvExSn44rvml5LLb8iFtuysa6TGAO2CIohOyP86pJxFQL3fngpuAURj55IZNQ7Lf6lEsiKWt+E1uJpOHlqKNo3IeoEyTEFNi/9wEBj8dfgmN/rbP+TLbNSu5qGy0nf6rFnlT/HSbezWdBwXUWjOIp/jEtXt69F4NGjPfRcImiq8/xt9fuvgU7oj6pY0cuWVZ1I+/8wH6N6en0HARomWageQtJCmpFiMiNuiCtxAjZFIGeDBnJpkLHz19L/1eA59ikhapUF9iToBGk8j4wJVLUek0cvU2x1gAd7oDbIiHElMXjzmth9aEX5U8FSxJggFgspsTVQ8Xv+4L+FUpRE9m2iMGfim6AQ1MSpQKy6mPnyajb0tsO0OE98qEHi5pExQ0IMols05KYdE5IvS3VKzTTHZDNWFuGtE9kbPekjzisAqyihwMaqLZ6S0Gg+G8d1xKC12gPFDQBuX4xa09WqWr5Pu/N+ISFBTKeDByRTqihU56SQIPbnLWieJup3xbBI4VgeWqza0YtclfekQ4dfHWEu94qexWiH2y3pepCz+OU5zFq1YVTxMd2rqmCTQlMvxD5uNMvooh4eP4MzNC+KXb20SXztbydsbXdQtRkT9WCxnbZkBBB27g3oTN6tz9qZFlJ8uWSMd0VcVoW1OLgT6B8+RkUBRs4vqjRgNHtjmv3/BvuOSAwtWsIl0EvfENYD2OZyex2zOJFi+Vvius+Wk4XVa+hLFZ9B5n3eVVmgEwjzcCEK+X9NBLeQkSTuRjyMNqtRXqyA3yIR+YuI7as0Ma8ReFDIk2IgipASReTwxaWuzLNNkfmfjKflpVDSYoe/4Oz4xbOyybKvi4HH4t+hRYf3LpNCxNrjpVmeVdXYQ5LfuwB4YbtUo54ZRWhjktqMw6iEcj2oXShB/WymYUey3GflOmHmVsfFtX5oAiANqix5iU/5j6D5FodkEondLkBVIbuq2Etkw1WkuXhFURPFaavsI1dy3nyHEcPQwbTu7+csC5AtW3I/232G46aA5CaCX+ntg=" hidden="1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065196" y="3752880"/>
              <a:ext cx="25400" cy="254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1350005" y="3166338"/>
            <a:ext cx="380158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R(</a:t>
            </a:r>
            <a:r>
              <a:rPr lang="zh-CN" altLang="en-US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实际型</a:t>
            </a: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                  </a:t>
            </a:r>
            <a:r>
              <a:rPr lang="en-US" altLang="zh-CN" b="1" i="0" dirty="0">
                <a:solidFill>
                  <a:srgbClr val="4775D8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总分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:10)  </a:t>
            </a:r>
            <a:br>
              <a:rPr lang="zh-CN" altLang="en-US" dirty="0"/>
            </a:b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A(</a:t>
            </a:r>
            <a:r>
              <a:rPr lang="zh-CN" altLang="en-US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艺术型</a:t>
            </a: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                  </a:t>
            </a:r>
            <a:r>
              <a:rPr lang="en-US" altLang="zh-CN" b="1" i="0" dirty="0">
                <a:solidFill>
                  <a:srgbClr val="4775D8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总分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:10)  </a:t>
            </a:r>
            <a:br>
              <a:rPr lang="zh-CN" altLang="en-US" dirty="0"/>
            </a:b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I(</a:t>
            </a:r>
            <a:r>
              <a:rPr lang="zh-CN" altLang="en-US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探索型</a:t>
            </a: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                  </a:t>
            </a:r>
            <a:r>
              <a:rPr lang="en-US" altLang="zh-CN" b="1" i="0" dirty="0">
                <a:solidFill>
                  <a:srgbClr val="4775D8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总分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:10)  </a:t>
            </a:r>
            <a:br>
              <a:rPr lang="zh-CN" altLang="en-US" dirty="0"/>
            </a:b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S(</a:t>
            </a:r>
            <a:r>
              <a:rPr lang="zh-CN" altLang="en-US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社会型</a:t>
            </a: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                  </a:t>
            </a:r>
            <a:r>
              <a:rPr lang="en-US" altLang="zh-CN" b="1" i="0" dirty="0">
                <a:solidFill>
                  <a:srgbClr val="4775D8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总分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:10)  </a:t>
            </a:r>
            <a:br>
              <a:rPr lang="zh-CN" altLang="en-US" dirty="0"/>
            </a:b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E(</a:t>
            </a:r>
            <a:r>
              <a:rPr lang="zh-CN" altLang="en-US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事业型</a:t>
            </a: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                </a:t>
            </a:r>
            <a:r>
              <a:rPr lang="en-US" altLang="zh-CN" b="1" i="0" dirty="0">
                <a:solidFill>
                  <a:srgbClr val="4775D8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总分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:10)  </a:t>
            </a:r>
            <a:br>
              <a:rPr lang="zh-CN" altLang="en-US" dirty="0"/>
            </a:b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C(</a:t>
            </a:r>
            <a:r>
              <a:rPr lang="zh-CN" altLang="en-US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常规型</a:t>
            </a:r>
            <a:r>
              <a:rPr lang="en-US" altLang="zh-CN" b="1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                  </a:t>
            </a:r>
            <a:r>
              <a:rPr lang="en-US" altLang="zh-CN" b="1" i="0" dirty="0">
                <a:solidFill>
                  <a:srgbClr val="4775D8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总分</a:t>
            </a: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:10)  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78623" y="965810"/>
            <a:ext cx="548223" cy="39414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1103494" y="965811"/>
            <a:ext cx="2335311" cy="42255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MBTI</a:t>
            </a:r>
            <a:r>
              <a:rPr lang="zh-CN" altLang="en-US" sz="25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职业性格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98" y="193987"/>
            <a:ext cx="3383643" cy="771823"/>
          </a:xfrm>
          <a:prstGeom prst="rect">
            <a:avLst/>
          </a:prstGeom>
        </p:spPr>
      </p:pic>
      <p:grpSp>
        <p:nvGrpSpPr>
          <p:cNvPr id="58" name="SmartChart"/>
          <p:cNvGrpSpPr>
            <a:grpSpLocks noChangeAspect="1"/>
          </p:cNvGrpSpPr>
          <p:nvPr/>
        </p:nvGrpSpPr>
        <p:grpSpPr>
          <a:xfrm>
            <a:off x="1891377" y="1732571"/>
            <a:ext cx="8409246" cy="4853470"/>
            <a:chOff x="948648" y="588512"/>
            <a:chExt cx="10322745" cy="5957860"/>
          </a:xfrm>
        </p:grpSpPr>
        <p:sp>
          <p:nvSpPr>
            <p:cNvPr id="59" name="c-329"/>
            <p:cNvSpPr/>
            <p:nvPr/>
          </p:nvSpPr>
          <p:spPr>
            <a:xfrm>
              <a:off x="1588675" y="2586962"/>
              <a:ext cx="3091354" cy="3959410"/>
            </a:xfrm>
            <a:custGeom>
              <a:avLst/>
              <a:gdLst>
                <a:gd name="connsiteX0" fmla="*/ 1384740 w 3091354"/>
                <a:gd name="connsiteY0" fmla="*/ 3936259 h 3959410"/>
                <a:gd name="connsiteX1" fmla="*/ 138859 w 3091354"/>
                <a:gd name="connsiteY1" fmla="*/ 3348969 h 3959410"/>
                <a:gd name="connsiteX2" fmla="*/ 23152 w 3091354"/>
                <a:gd name="connsiteY2" fmla="*/ 3026842 h 3959410"/>
                <a:gd name="connsiteX3" fmla="*/ 1384486 w 3091354"/>
                <a:gd name="connsiteY3" fmla="*/ 138859 h 3959410"/>
                <a:gd name="connsiteX4" fmla="*/ 1706614 w 3091354"/>
                <a:gd name="connsiteY4" fmla="*/ 23152 h 3959410"/>
                <a:gd name="connsiteX5" fmla="*/ 2952495 w 3091354"/>
                <a:gd name="connsiteY5" fmla="*/ 610442 h 3959410"/>
                <a:gd name="connsiteX6" fmla="*/ 3068202 w 3091354"/>
                <a:gd name="connsiteY6" fmla="*/ 932569 h 3959410"/>
                <a:gd name="connsiteX7" fmla="*/ 1706868 w 3091354"/>
                <a:gd name="connsiteY7" fmla="*/ 3820552 h 3959410"/>
                <a:gd name="connsiteX8" fmla="*/ 1384740 w 3091354"/>
                <a:gd name="connsiteY8" fmla="*/ 3936259 h 395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1354" h="3959410">
                  <a:moveTo>
                    <a:pt x="1384740" y="3936259"/>
                  </a:moveTo>
                  <a:lnTo>
                    <a:pt x="138859" y="3348969"/>
                  </a:lnTo>
                  <a:cubicBezTo>
                    <a:pt x="17950" y="3292004"/>
                    <a:pt x="-33813" y="3147751"/>
                    <a:pt x="23152" y="3026842"/>
                  </a:cubicBezTo>
                  <a:lnTo>
                    <a:pt x="1384486" y="138859"/>
                  </a:lnTo>
                  <a:cubicBezTo>
                    <a:pt x="1441452" y="17950"/>
                    <a:pt x="1585705" y="-33813"/>
                    <a:pt x="1706614" y="23152"/>
                  </a:cubicBezTo>
                  <a:lnTo>
                    <a:pt x="2952495" y="610442"/>
                  </a:lnTo>
                  <a:cubicBezTo>
                    <a:pt x="3073404" y="667407"/>
                    <a:pt x="3125168" y="811660"/>
                    <a:pt x="3068202" y="932569"/>
                  </a:cubicBezTo>
                  <a:lnTo>
                    <a:pt x="1706868" y="3820552"/>
                  </a:lnTo>
                  <a:cubicBezTo>
                    <a:pt x="1649775" y="3941461"/>
                    <a:pt x="1505649" y="3993224"/>
                    <a:pt x="1384740" y="3936259"/>
                  </a:cubicBezTo>
                  <a:close/>
                </a:path>
              </a:pathLst>
            </a:custGeom>
            <a:solidFill>
              <a:schemeClr val="bg1"/>
            </a:solidFill>
            <a:ln w="12687" cap="flat">
              <a:solidFill>
                <a:srgbClr val="73CED7"/>
              </a:solidFill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c-330"/>
            <p:cNvSpPr/>
            <p:nvPr/>
          </p:nvSpPr>
          <p:spPr>
            <a:xfrm>
              <a:off x="1702821" y="2699712"/>
              <a:ext cx="2863062" cy="3733908"/>
            </a:xfrm>
            <a:custGeom>
              <a:avLst/>
              <a:gdLst>
                <a:gd name="connsiteX0" fmla="*/ 13040 w 2863061"/>
                <a:gd name="connsiteY0" fmla="*/ 2958115 h 3733908"/>
                <a:gd name="connsiteX1" fmla="*/ 1370696 w 2863061"/>
                <a:gd name="connsiteY1" fmla="*/ 78379 h 3733908"/>
                <a:gd name="connsiteX2" fmla="*/ 1552503 w 2863061"/>
                <a:gd name="connsiteY2" fmla="*/ 13040 h 3733908"/>
                <a:gd name="connsiteX3" fmla="*/ 2784682 w 2863061"/>
                <a:gd name="connsiteY3" fmla="*/ 593860 h 3733908"/>
                <a:gd name="connsiteX4" fmla="*/ 2850021 w 2863061"/>
                <a:gd name="connsiteY4" fmla="*/ 775667 h 3733908"/>
                <a:gd name="connsiteX5" fmla="*/ 1492366 w 2863061"/>
                <a:gd name="connsiteY5" fmla="*/ 3655530 h 3733908"/>
                <a:gd name="connsiteX6" fmla="*/ 1310558 w 2863061"/>
                <a:gd name="connsiteY6" fmla="*/ 3720869 h 3733908"/>
                <a:gd name="connsiteX7" fmla="*/ 78379 w 2863061"/>
                <a:gd name="connsiteY7" fmla="*/ 3140050 h 3733908"/>
                <a:gd name="connsiteX8" fmla="*/ 13040 w 2863061"/>
                <a:gd name="connsiteY8" fmla="*/ 2958115 h 373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63061" h="3733908">
                  <a:moveTo>
                    <a:pt x="13040" y="2958115"/>
                  </a:moveTo>
                  <a:lnTo>
                    <a:pt x="1370696" y="78379"/>
                  </a:lnTo>
                  <a:cubicBezTo>
                    <a:pt x="1402921" y="10122"/>
                    <a:pt x="1484246" y="-19058"/>
                    <a:pt x="1552503" y="13040"/>
                  </a:cubicBezTo>
                  <a:lnTo>
                    <a:pt x="2784682" y="593860"/>
                  </a:lnTo>
                  <a:cubicBezTo>
                    <a:pt x="2852939" y="626085"/>
                    <a:pt x="2882120" y="707410"/>
                    <a:pt x="2850021" y="775667"/>
                  </a:cubicBezTo>
                  <a:lnTo>
                    <a:pt x="1492366" y="3655530"/>
                  </a:lnTo>
                  <a:cubicBezTo>
                    <a:pt x="1460140" y="3723787"/>
                    <a:pt x="1378815" y="3752967"/>
                    <a:pt x="1310558" y="3720869"/>
                  </a:cubicBezTo>
                  <a:lnTo>
                    <a:pt x="78379" y="3140050"/>
                  </a:lnTo>
                  <a:cubicBezTo>
                    <a:pt x="10122" y="3107824"/>
                    <a:pt x="-19058" y="3026373"/>
                    <a:pt x="13040" y="2958115"/>
                  </a:cubicBezTo>
                  <a:close/>
                </a:path>
              </a:pathLst>
            </a:custGeom>
            <a:solidFill>
              <a:schemeClr val="bg1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c-331"/>
            <p:cNvSpPr/>
            <p:nvPr/>
          </p:nvSpPr>
          <p:spPr>
            <a:xfrm rot="1514410">
              <a:off x="2331121" y="3179567"/>
              <a:ext cx="1598661" cy="2790457"/>
            </a:xfrm>
            <a:custGeom>
              <a:avLst/>
              <a:gdLst>
                <a:gd name="connsiteX0" fmla="*/ 0 w 1598661"/>
                <a:gd name="connsiteY0" fmla="*/ 0 h 2790457"/>
                <a:gd name="connsiteX1" fmla="*/ 1598661 w 1598661"/>
                <a:gd name="connsiteY1" fmla="*/ 0 h 2790457"/>
                <a:gd name="connsiteX2" fmla="*/ 1598661 w 1598661"/>
                <a:gd name="connsiteY2" fmla="*/ 2790458 h 2790457"/>
                <a:gd name="connsiteX3" fmla="*/ 0 w 1598661"/>
                <a:gd name="connsiteY3" fmla="*/ 2790458 h 279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8661" h="2790457">
                  <a:moveTo>
                    <a:pt x="0" y="0"/>
                  </a:moveTo>
                  <a:lnTo>
                    <a:pt x="1598661" y="0"/>
                  </a:lnTo>
                  <a:lnTo>
                    <a:pt x="1598661" y="2790458"/>
                  </a:lnTo>
                  <a:lnTo>
                    <a:pt x="0" y="2790458"/>
                  </a:lnTo>
                  <a:close/>
                </a:path>
              </a:pathLst>
            </a:custGeom>
            <a:solidFill>
              <a:srgbClr val="D0EFF2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62" name="c-351"/>
            <p:cNvSpPr/>
            <p:nvPr/>
          </p:nvSpPr>
          <p:spPr>
            <a:xfrm>
              <a:off x="3510454" y="2978638"/>
              <a:ext cx="67387" cy="66304"/>
            </a:xfrm>
            <a:custGeom>
              <a:avLst/>
              <a:gdLst>
                <a:gd name="connsiteX0" fmla="*/ 3054 w 67387"/>
                <a:gd name="connsiteY0" fmla="*/ 18689 h 66304"/>
                <a:gd name="connsiteX1" fmla="*/ 47713 w 67387"/>
                <a:gd name="connsiteY1" fmla="*/ 3337 h 66304"/>
                <a:gd name="connsiteX2" fmla="*/ 64333 w 67387"/>
                <a:gd name="connsiteY2" fmla="*/ 47616 h 66304"/>
                <a:gd name="connsiteX3" fmla="*/ 19674 w 67387"/>
                <a:gd name="connsiteY3" fmla="*/ 62967 h 66304"/>
                <a:gd name="connsiteX4" fmla="*/ 3054 w 67387"/>
                <a:gd name="connsiteY4" fmla="*/ 18689 h 6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387" h="66304">
                  <a:moveTo>
                    <a:pt x="3054" y="18689"/>
                  </a:moveTo>
                  <a:cubicBezTo>
                    <a:pt x="10793" y="2196"/>
                    <a:pt x="30839" y="-4656"/>
                    <a:pt x="47713" y="3337"/>
                  </a:cubicBezTo>
                  <a:cubicBezTo>
                    <a:pt x="64587" y="11330"/>
                    <a:pt x="72072" y="31122"/>
                    <a:pt x="64333" y="47616"/>
                  </a:cubicBezTo>
                  <a:cubicBezTo>
                    <a:pt x="56594" y="64109"/>
                    <a:pt x="36548" y="70960"/>
                    <a:pt x="19674" y="62967"/>
                  </a:cubicBezTo>
                  <a:cubicBezTo>
                    <a:pt x="2800" y="54974"/>
                    <a:pt x="-4685" y="35182"/>
                    <a:pt x="3054" y="1868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c-352"/>
            <p:cNvSpPr/>
            <p:nvPr/>
          </p:nvSpPr>
          <p:spPr>
            <a:xfrm>
              <a:off x="3517388" y="2985546"/>
              <a:ext cx="53592" cy="52614"/>
            </a:xfrm>
            <a:custGeom>
              <a:avLst/>
              <a:gdLst>
                <a:gd name="connsiteX0" fmla="*/ 2464 w 53592"/>
                <a:gd name="connsiteY0" fmla="*/ 14825 h 52614"/>
                <a:gd name="connsiteX1" fmla="*/ 37988 w 53592"/>
                <a:gd name="connsiteY1" fmla="*/ 2646 h 52614"/>
                <a:gd name="connsiteX2" fmla="*/ 51183 w 53592"/>
                <a:gd name="connsiteY2" fmla="*/ 37789 h 52614"/>
                <a:gd name="connsiteX3" fmla="*/ 15659 w 53592"/>
                <a:gd name="connsiteY3" fmla="*/ 49969 h 52614"/>
                <a:gd name="connsiteX4" fmla="*/ 2464 w 53592"/>
                <a:gd name="connsiteY4" fmla="*/ 14825 h 5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592" h="52614">
                  <a:moveTo>
                    <a:pt x="2464" y="14825"/>
                  </a:moveTo>
                  <a:cubicBezTo>
                    <a:pt x="8681" y="1758"/>
                    <a:pt x="24540" y="-3698"/>
                    <a:pt x="37988" y="2646"/>
                  </a:cubicBezTo>
                  <a:cubicBezTo>
                    <a:pt x="51437" y="8989"/>
                    <a:pt x="57273" y="24721"/>
                    <a:pt x="51183" y="37789"/>
                  </a:cubicBezTo>
                  <a:cubicBezTo>
                    <a:pt x="44966" y="50857"/>
                    <a:pt x="29107" y="56312"/>
                    <a:pt x="15659" y="49969"/>
                  </a:cubicBezTo>
                  <a:cubicBezTo>
                    <a:pt x="2211" y="43625"/>
                    <a:pt x="-3752" y="27893"/>
                    <a:pt x="2464" y="14825"/>
                  </a:cubicBezTo>
                  <a:close/>
                </a:path>
              </a:pathLst>
            </a:custGeom>
            <a:solidFill>
              <a:srgbClr val="73CED7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c-349"/>
            <p:cNvSpPr/>
            <p:nvPr/>
          </p:nvSpPr>
          <p:spPr>
            <a:xfrm>
              <a:off x="3839874" y="3014249"/>
              <a:ext cx="35983" cy="35300"/>
            </a:xfrm>
            <a:custGeom>
              <a:avLst/>
              <a:gdLst>
                <a:gd name="connsiteX0" fmla="*/ 1598 w 35983"/>
                <a:gd name="connsiteY0" fmla="*/ 9975 h 35300"/>
                <a:gd name="connsiteX1" fmla="*/ 25450 w 35983"/>
                <a:gd name="connsiteY1" fmla="*/ 1728 h 35300"/>
                <a:gd name="connsiteX2" fmla="*/ 34331 w 35983"/>
                <a:gd name="connsiteY2" fmla="*/ 25326 h 35300"/>
                <a:gd name="connsiteX3" fmla="*/ 10479 w 35983"/>
                <a:gd name="connsiteY3" fmla="*/ 33573 h 35300"/>
                <a:gd name="connsiteX4" fmla="*/ 1598 w 35983"/>
                <a:gd name="connsiteY4" fmla="*/ 9975 h 3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83" h="35300">
                  <a:moveTo>
                    <a:pt x="1598" y="9975"/>
                  </a:moveTo>
                  <a:cubicBezTo>
                    <a:pt x="5785" y="1221"/>
                    <a:pt x="16442" y="-2459"/>
                    <a:pt x="25450" y="1728"/>
                  </a:cubicBezTo>
                  <a:cubicBezTo>
                    <a:pt x="34458" y="6042"/>
                    <a:pt x="38518" y="16572"/>
                    <a:pt x="34331" y="25326"/>
                  </a:cubicBezTo>
                  <a:cubicBezTo>
                    <a:pt x="30144" y="34080"/>
                    <a:pt x="19487" y="37760"/>
                    <a:pt x="10479" y="33573"/>
                  </a:cubicBezTo>
                  <a:cubicBezTo>
                    <a:pt x="1471" y="29259"/>
                    <a:pt x="-2462" y="18729"/>
                    <a:pt x="1598" y="997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c-350"/>
            <p:cNvSpPr/>
            <p:nvPr/>
          </p:nvSpPr>
          <p:spPr>
            <a:xfrm>
              <a:off x="3843591" y="3017840"/>
              <a:ext cx="28515" cy="28119"/>
            </a:xfrm>
            <a:custGeom>
              <a:avLst/>
              <a:gdLst>
                <a:gd name="connsiteX0" fmla="*/ 1307 w 28515"/>
                <a:gd name="connsiteY0" fmla="*/ 7906 h 28119"/>
                <a:gd name="connsiteX1" fmla="*/ 20211 w 28515"/>
                <a:gd name="connsiteY1" fmla="*/ 1436 h 28119"/>
                <a:gd name="connsiteX2" fmla="*/ 27189 w 28515"/>
                <a:gd name="connsiteY2" fmla="*/ 20213 h 28119"/>
                <a:gd name="connsiteX3" fmla="*/ 8285 w 28515"/>
                <a:gd name="connsiteY3" fmla="*/ 26683 h 28119"/>
                <a:gd name="connsiteX4" fmla="*/ 1307 w 28515"/>
                <a:gd name="connsiteY4" fmla="*/ 7906 h 2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15" h="28119">
                  <a:moveTo>
                    <a:pt x="1307" y="7906"/>
                  </a:moveTo>
                  <a:cubicBezTo>
                    <a:pt x="4606" y="928"/>
                    <a:pt x="13106" y="-1990"/>
                    <a:pt x="20211" y="1436"/>
                  </a:cubicBezTo>
                  <a:cubicBezTo>
                    <a:pt x="27442" y="4862"/>
                    <a:pt x="30487" y="13235"/>
                    <a:pt x="27189" y="20213"/>
                  </a:cubicBezTo>
                  <a:cubicBezTo>
                    <a:pt x="23890" y="27191"/>
                    <a:pt x="15390" y="30109"/>
                    <a:pt x="8285" y="26683"/>
                  </a:cubicBezTo>
                  <a:cubicBezTo>
                    <a:pt x="1180" y="23258"/>
                    <a:pt x="-1992" y="14884"/>
                    <a:pt x="1307" y="7906"/>
                  </a:cubicBezTo>
                  <a:close/>
                </a:path>
              </a:pathLst>
            </a:custGeom>
            <a:solidFill>
              <a:srgbClr val="73CED7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c-334"/>
            <p:cNvSpPr/>
            <p:nvPr/>
          </p:nvSpPr>
          <p:spPr>
            <a:xfrm>
              <a:off x="3672899" y="3069683"/>
              <a:ext cx="267874" cy="141002"/>
            </a:xfrm>
            <a:custGeom>
              <a:avLst/>
              <a:gdLst>
                <a:gd name="connsiteX0" fmla="*/ 247995 w 267874"/>
                <a:gd name="connsiteY0" fmla="*/ 139646 h 141002"/>
                <a:gd name="connsiteX1" fmla="*/ 7953 w 267874"/>
                <a:gd name="connsiteY1" fmla="*/ 26477 h 141002"/>
                <a:gd name="connsiteX2" fmla="*/ 1356 w 267874"/>
                <a:gd name="connsiteY2" fmla="*/ 7953 h 141002"/>
                <a:gd name="connsiteX3" fmla="*/ 1356 w 267874"/>
                <a:gd name="connsiteY3" fmla="*/ 7953 h 141002"/>
                <a:gd name="connsiteX4" fmla="*/ 19879 w 267874"/>
                <a:gd name="connsiteY4" fmla="*/ 1356 h 141002"/>
                <a:gd name="connsiteX5" fmla="*/ 259921 w 267874"/>
                <a:gd name="connsiteY5" fmla="*/ 114526 h 141002"/>
                <a:gd name="connsiteX6" fmla="*/ 266518 w 267874"/>
                <a:gd name="connsiteY6" fmla="*/ 133049 h 141002"/>
                <a:gd name="connsiteX7" fmla="*/ 266518 w 267874"/>
                <a:gd name="connsiteY7" fmla="*/ 133049 h 141002"/>
                <a:gd name="connsiteX8" fmla="*/ 247995 w 267874"/>
                <a:gd name="connsiteY8" fmla="*/ 139646 h 14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874" h="141002">
                  <a:moveTo>
                    <a:pt x="247995" y="139646"/>
                  </a:moveTo>
                  <a:lnTo>
                    <a:pt x="7953" y="26477"/>
                  </a:lnTo>
                  <a:cubicBezTo>
                    <a:pt x="975" y="23178"/>
                    <a:pt x="-1943" y="14931"/>
                    <a:pt x="1356" y="7953"/>
                  </a:cubicBezTo>
                  <a:lnTo>
                    <a:pt x="1356" y="7953"/>
                  </a:lnTo>
                  <a:cubicBezTo>
                    <a:pt x="4655" y="975"/>
                    <a:pt x="12901" y="-1943"/>
                    <a:pt x="19879" y="1356"/>
                  </a:cubicBezTo>
                  <a:lnTo>
                    <a:pt x="259921" y="114526"/>
                  </a:lnTo>
                  <a:cubicBezTo>
                    <a:pt x="266899" y="117824"/>
                    <a:pt x="269817" y="126071"/>
                    <a:pt x="266518" y="133049"/>
                  </a:cubicBezTo>
                  <a:lnTo>
                    <a:pt x="266518" y="133049"/>
                  </a:lnTo>
                  <a:cubicBezTo>
                    <a:pt x="263346" y="140027"/>
                    <a:pt x="254973" y="142945"/>
                    <a:pt x="247995" y="139646"/>
                  </a:cubicBezTo>
                  <a:close/>
                </a:path>
              </a:pathLst>
            </a:custGeom>
            <a:solidFill>
              <a:srgbClr val="73CED7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c-335"/>
            <p:cNvSpPr/>
            <p:nvPr/>
          </p:nvSpPr>
          <p:spPr>
            <a:xfrm>
              <a:off x="2333056" y="5858549"/>
              <a:ext cx="262825" cy="258163"/>
            </a:xfrm>
            <a:custGeom>
              <a:avLst/>
              <a:gdLst>
                <a:gd name="connsiteX0" fmla="*/ 11963 w 262825"/>
                <a:gd name="connsiteY0" fmla="*/ 72814 h 258163"/>
                <a:gd name="connsiteX1" fmla="*/ 186158 w 262825"/>
                <a:gd name="connsiteY1" fmla="*/ 12931 h 258163"/>
                <a:gd name="connsiteX2" fmla="*/ 250863 w 262825"/>
                <a:gd name="connsiteY2" fmla="*/ 185350 h 258163"/>
                <a:gd name="connsiteX3" fmla="*/ 76668 w 262825"/>
                <a:gd name="connsiteY3" fmla="*/ 245233 h 258163"/>
                <a:gd name="connsiteX4" fmla="*/ 11963 w 262825"/>
                <a:gd name="connsiteY4" fmla="*/ 72814 h 25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825" h="258163">
                  <a:moveTo>
                    <a:pt x="11963" y="72814"/>
                  </a:moveTo>
                  <a:cubicBezTo>
                    <a:pt x="42159" y="8744"/>
                    <a:pt x="120185" y="-18153"/>
                    <a:pt x="186158" y="12931"/>
                  </a:cubicBezTo>
                  <a:cubicBezTo>
                    <a:pt x="252131" y="44014"/>
                    <a:pt x="281058" y="121279"/>
                    <a:pt x="250863" y="185350"/>
                  </a:cubicBezTo>
                  <a:cubicBezTo>
                    <a:pt x="220667" y="249420"/>
                    <a:pt x="142641" y="276317"/>
                    <a:pt x="76668" y="245233"/>
                  </a:cubicBezTo>
                  <a:cubicBezTo>
                    <a:pt x="10694" y="214150"/>
                    <a:pt x="-18232" y="137011"/>
                    <a:pt x="11963" y="72814"/>
                  </a:cubicBezTo>
                  <a:close/>
                </a:path>
              </a:pathLst>
            </a:custGeom>
            <a:solidFill>
              <a:srgbClr val="73CED7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c-336"/>
            <p:cNvSpPr/>
            <p:nvPr/>
          </p:nvSpPr>
          <p:spPr>
            <a:xfrm>
              <a:off x="2358638" y="5883784"/>
              <a:ext cx="211482" cy="207821"/>
            </a:xfrm>
            <a:custGeom>
              <a:avLst/>
              <a:gdLst>
                <a:gd name="connsiteX0" fmla="*/ 9598 w 211482"/>
                <a:gd name="connsiteY0" fmla="*/ 58618 h 207821"/>
                <a:gd name="connsiteX1" fmla="*/ 149792 w 211482"/>
                <a:gd name="connsiteY1" fmla="*/ 10406 h 207821"/>
                <a:gd name="connsiteX2" fmla="*/ 201809 w 211482"/>
                <a:gd name="connsiteY2" fmla="*/ 149204 h 207821"/>
                <a:gd name="connsiteX3" fmla="*/ 61616 w 211482"/>
                <a:gd name="connsiteY3" fmla="*/ 197415 h 207821"/>
                <a:gd name="connsiteX4" fmla="*/ 9598 w 211482"/>
                <a:gd name="connsiteY4" fmla="*/ 58618 h 207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482" h="207821">
                  <a:moveTo>
                    <a:pt x="9598" y="58618"/>
                  </a:moveTo>
                  <a:cubicBezTo>
                    <a:pt x="33958" y="6981"/>
                    <a:pt x="96759" y="-14588"/>
                    <a:pt x="149792" y="10406"/>
                  </a:cubicBezTo>
                  <a:cubicBezTo>
                    <a:pt x="202951" y="35400"/>
                    <a:pt x="226168" y="97567"/>
                    <a:pt x="201809" y="149204"/>
                  </a:cubicBezTo>
                  <a:cubicBezTo>
                    <a:pt x="177450" y="200841"/>
                    <a:pt x="114648" y="222409"/>
                    <a:pt x="61616" y="197415"/>
                  </a:cubicBezTo>
                  <a:cubicBezTo>
                    <a:pt x="8583" y="172421"/>
                    <a:pt x="-14634" y="110254"/>
                    <a:pt x="9598" y="58618"/>
                  </a:cubicBezTo>
                  <a:close/>
                </a:path>
              </a:pathLst>
            </a:custGeom>
            <a:solidFill>
              <a:schemeClr val="bg1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c-337"/>
            <p:cNvSpPr/>
            <p:nvPr/>
          </p:nvSpPr>
          <p:spPr>
            <a:xfrm>
              <a:off x="2969487" y="3197282"/>
              <a:ext cx="1267058" cy="851172"/>
            </a:xfrm>
            <a:custGeom>
              <a:avLst/>
              <a:gdLst>
                <a:gd name="connsiteX0" fmla="*/ 1084368 w 1267058"/>
                <a:gd name="connsiteY0" fmla="*/ 847372 h 851172"/>
                <a:gd name="connsiteX1" fmla="*/ 22198 w 1267058"/>
                <a:gd name="connsiteY1" fmla="*/ 340138 h 851172"/>
                <a:gd name="connsiteX2" fmla="*/ 3801 w 1267058"/>
                <a:gd name="connsiteY2" fmla="*/ 288248 h 851172"/>
                <a:gd name="connsiteX3" fmla="*/ 130800 w 1267058"/>
                <a:gd name="connsiteY3" fmla="*/ 22198 h 851172"/>
                <a:gd name="connsiteX4" fmla="*/ 182690 w 1267058"/>
                <a:gd name="connsiteY4" fmla="*/ 3801 h 851172"/>
                <a:gd name="connsiteX5" fmla="*/ 1244861 w 1267058"/>
                <a:gd name="connsiteY5" fmla="*/ 511035 h 851172"/>
                <a:gd name="connsiteX6" fmla="*/ 1263258 w 1267058"/>
                <a:gd name="connsiteY6" fmla="*/ 562925 h 851172"/>
                <a:gd name="connsiteX7" fmla="*/ 1136259 w 1267058"/>
                <a:gd name="connsiteY7" fmla="*/ 828975 h 851172"/>
                <a:gd name="connsiteX8" fmla="*/ 1084368 w 1267058"/>
                <a:gd name="connsiteY8" fmla="*/ 847372 h 85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7058" h="851172">
                  <a:moveTo>
                    <a:pt x="1084368" y="847372"/>
                  </a:moveTo>
                  <a:lnTo>
                    <a:pt x="22198" y="340138"/>
                  </a:lnTo>
                  <a:cubicBezTo>
                    <a:pt x="2786" y="330877"/>
                    <a:pt x="-5460" y="307659"/>
                    <a:pt x="3801" y="288248"/>
                  </a:cubicBezTo>
                  <a:lnTo>
                    <a:pt x="130800" y="22198"/>
                  </a:lnTo>
                  <a:cubicBezTo>
                    <a:pt x="140061" y="2786"/>
                    <a:pt x="163279" y="-5460"/>
                    <a:pt x="182690" y="3801"/>
                  </a:cubicBezTo>
                  <a:lnTo>
                    <a:pt x="1244861" y="511035"/>
                  </a:lnTo>
                  <a:cubicBezTo>
                    <a:pt x="1264273" y="520296"/>
                    <a:pt x="1272519" y="543514"/>
                    <a:pt x="1263258" y="562925"/>
                  </a:cubicBezTo>
                  <a:lnTo>
                    <a:pt x="1136259" y="828975"/>
                  </a:lnTo>
                  <a:cubicBezTo>
                    <a:pt x="1127124" y="848387"/>
                    <a:pt x="1103780" y="856633"/>
                    <a:pt x="1084368" y="847372"/>
                  </a:cubicBezTo>
                  <a:close/>
                </a:path>
              </a:pathLst>
            </a:custGeom>
            <a:solidFill>
              <a:schemeClr val="bg1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c-338"/>
            <p:cNvSpPr/>
            <p:nvPr/>
          </p:nvSpPr>
          <p:spPr>
            <a:xfrm>
              <a:off x="2235817" y="4938753"/>
              <a:ext cx="1172099" cy="640197"/>
            </a:xfrm>
            <a:custGeom>
              <a:avLst/>
              <a:gdLst>
                <a:gd name="connsiteX0" fmla="*/ 1104385 w 1172099"/>
                <a:gd name="connsiteY0" fmla="*/ 638004 h 640197"/>
                <a:gd name="connsiteX1" fmla="*/ 12906 w 1172099"/>
                <a:gd name="connsiteY1" fmla="*/ 116814 h 640197"/>
                <a:gd name="connsiteX2" fmla="*/ 2249 w 1172099"/>
                <a:gd name="connsiteY2" fmla="*/ 86492 h 640197"/>
                <a:gd name="connsiteX3" fmla="*/ 37393 w 1172099"/>
                <a:gd name="connsiteY3" fmla="*/ 12906 h 640197"/>
                <a:gd name="connsiteX4" fmla="*/ 67715 w 1172099"/>
                <a:gd name="connsiteY4" fmla="*/ 2249 h 640197"/>
                <a:gd name="connsiteX5" fmla="*/ 1159193 w 1172099"/>
                <a:gd name="connsiteY5" fmla="*/ 523439 h 640197"/>
                <a:gd name="connsiteX6" fmla="*/ 1169850 w 1172099"/>
                <a:gd name="connsiteY6" fmla="*/ 553761 h 640197"/>
                <a:gd name="connsiteX7" fmla="*/ 1134707 w 1172099"/>
                <a:gd name="connsiteY7" fmla="*/ 627347 h 640197"/>
                <a:gd name="connsiteX8" fmla="*/ 1104385 w 1172099"/>
                <a:gd name="connsiteY8" fmla="*/ 638004 h 64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2099" h="640197">
                  <a:moveTo>
                    <a:pt x="1104385" y="638004"/>
                  </a:moveTo>
                  <a:lnTo>
                    <a:pt x="12906" y="116814"/>
                  </a:lnTo>
                  <a:cubicBezTo>
                    <a:pt x="1615" y="111359"/>
                    <a:pt x="-3206" y="97783"/>
                    <a:pt x="2249" y="86492"/>
                  </a:cubicBezTo>
                  <a:lnTo>
                    <a:pt x="37393" y="12906"/>
                  </a:lnTo>
                  <a:cubicBezTo>
                    <a:pt x="42848" y="1615"/>
                    <a:pt x="56423" y="-3206"/>
                    <a:pt x="67715" y="2249"/>
                  </a:cubicBezTo>
                  <a:lnTo>
                    <a:pt x="1159193" y="523439"/>
                  </a:lnTo>
                  <a:cubicBezTo>
                    <a:pt x="1170485" y="528894"/>
                    <a:pt x="1175306" y="542469"/>
                    <a:pt x="1169850" y="553761"/>
                  </a:cubicBezTo>
                  <a:lnTo>
                    <a:pt x="1134707" y="627347"/>
                  </a:lnTo>
                  <a:cubicBezTo>
                    <a:pt x="1129251" y="638638"/>
                    <a:pt x="1115676" y="643332"/>
                    <a:pt x="1104385" y="638004"/>
                  </a:cubicBezTo>
                  <a:close/>
                </a:path>
              </a:pathLst>
            </a:custGeom>
            <a:solidFill>
              <a:srgbClr val="FE795C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c-339"/>
            <p:cNvSpPr/>
            <p:nvPr/>
          </p:nvSpPr>
          <p:spPr>
            <a:xfrm>
              <a:off x="2142820" y="5133248"/>
              <a:ext cx="1172099" cy="640321"/>
            </a:xfrm>
            <a:custGeom>
              <a:avLst/>
              <a:gdLst>
                <a:gd name="connsiteX0" fmla="*/ 1104384 w 1172099"/>
                <a:gd name="connsiteY0" fmla="*/ 638131 h 640321"/>
                <a:gd name="connsiteX1" fmla="*/ 12906 w 1172099"/>
                <a:gd name="connsiteY1" fmla="*/ 116814 h 640321"/>
                <a:gd name="connsiteX2" fmla="*/ 2249 w 1172099"/>
                <a:gd name="connsiteY2" fmla="*/ 86492 h 640321"/>
                <a:gd name="connsiteX3" fmla="*/ 37393 w 1172099"/>
                <a:gd name="connsiteY3" fmla="*/ 12906 h 640321"/>
                <a:gd name="connsiteX4" fmla="*/ 67715 w 1172099"/>
                <a:gd name="connsiteY4" fmla="*/ 2249 h 640321"/>
                <a:gd name="connsiteX5" fmla="*/ 1159193 w 1172099"/>
                <a:gd name="connsiteY5" fmla="*/ 523438 h 640321"/>
                <a:gd name="connsiteX6" fmla="*/ 1169850 w 1172099"/>
                <a:gd name="connsiteY6" fmla="*/ 553761 h 640321"/>
                <a:gd name="connsiteX7" fmla="*/ 1134707 w 1172099"/>
                <a:gd name="connsiteY7" fmla="*/ 627347 h 640321"/>
                <a:gd name="connsiteX8" fmla="*/ 1104384 w 1172099"/>
                <a:gd name="connsiteY8" fmla="*/ 638131 h 64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2099" h="640321">
                  <a:moveTo>
                    <a:pt x="1104384" y="638131"/>
                  </a:moveTo>
                  <a:lnTo>
                    <a:pt x="12906" y="116814"/>
                  </a:lnTo>
                  <a:cubicBezTo>
                    <a:pt x="1615" y="111359"/>
                    <a:pt x="-3206" y="97784"/>
                    <a:pt x="2249" y="86492"/>
                  </a:cubicBezTo>
                  <a:lnTo>
                    <a:pt x="37393" y="12906"/>
                  </a:lnTo>
                  <a:cubicBezTo>
                    <a:pt x="42848" y="1615"/>
                    <a:pt x="56423" y="-3207"/>
                    <a:pt x="67715" y="2249"/>
                  </a:cubicBezTo>
                  <a:lnTo>
                    <a:pt x="1159193" y="523438"/>
                  </a:lnTo>
                  <a:cubicBezTo>
                    <a:pt x="1170485" y="528894"/>
                    <a:pt x="1175306" y="542469"/>
                    <a:pt x="1169850" y="553761"/>
                  </a:cubicBezTo>
                  <a:lnTo>
                    <a:pt x="1134707" y="627347"/>
                  </a:lnTo>
                  <a:cubicBezTo>
                    <a:pt x="1129251" y="638765"/>
                    <a:pt x="1115803" y="643459"/>
                    <a:pt x="1104384" y="638131"/>
                  </a:cubicBezTo>
                  <a:close/>
                </a:path>
              </a:pathLst>
            </a:custGeom>
            <a:solidFill>
              <a:srgbClr val="73CED7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c-340"/>
            <p:cNvSpPr/>
            <p:nvPr/>
          </p:nvSpPr>
          <p:spPr>
            <a:xfrm>
              <a:off x="2049950" y="5327996"/>
              <a:ext cx="1172099" cy="640197"/>
            </a:xfrm>
            <a:custGeom>
              <a:avLst/>
              <a:gdLst>
                <a:gd name="connsiteX0" fmla="*/ 1104385 w 1172099"/>
                <a:gd name="connsiteY0" fmla="*/ 638004 h 640197"/>
                <a:gd name="connsiteX1" fmla="*/ 12906 w 1172099"/>
                <a:gd name="connsiteY1" fmla="*/ 116814 h 640197"/>
                <a:gd name="connsiteX2" fmla="*/ 2249 w 1172099"/>
                <a:gd name="connsiteY2" fmla="*/ 86492 h 640197"/>
                <a:gd name="connsiteX3" fmla="*/ 37393 w 1172099"/>
                <a:gd name="connsiteY3" fmla="*/ 12906 h 640197"/>
                <a:gd name="connsiteX4" fmla="*/ 67715 w 1172099"/>
                <a:gd name="connsiteY4" fmla="*/ 2249 h 640197"/>
                <a:gd name="connsiteX5" fmla="*/ 1159193 w 1172099"/>
                <a:gd name="connsiteY5" fmla="*/ 523438 h 640197"/>
                <a:gd name="connsiteX6" fmla="*/ 1169850 w 1172099"/>
                <a:gd name="connsiteY6" fmla="*/ 553761 h 640197"/>
                <a:gd name="connsiteX7" fmla="*/ 1134707 w 1172099"/>
                <a:gd name="connsiteY7" fmla="*/ 627347 h 640197"/>
                <a:gd name="connsiteX8" fmla="*/ 1104385 w 1172099"/>
                <a:gd name="connsiteY8" fmla="*/ 638004 h 64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2099" h="640197">
                  <a:moveTo>
                    <a:pt x="1104385" y="638004"/>
                  </a:moveTo>
                  <a:lnTo>
                    <a:pt x="12906" y="116814"/>
                  </a:lnTo>
                  <a:cubicBezTo>
                    <a:pt x="1615" y="111359"/>
                    <a:pt x="-3206" y="97784"/>
                    <a:pt x="2249" y="86492"/>
                  </a:cubicBezTo>
                  <a:lnTo>
                    <a:pt x="37393" y="12906"/>
                  </a:lnTo>
                  <a:cubicBezTo>
                    <a:pt x="42848" y="1615"/>
                    <a:pt x="56423" y="-3207"/>
                    <a:pt x="67715" y="2249"/>
                  </a:cubicBezTo>
                  <a:lnTo>
                    <a:pt x="1159193" y="523438"/>
                  </a:lnTo>
                  <a:cubicBezTo>
                    <a:pt x="1170485" y="528894"/>
                    <a:pt x="1175306" y="542469"/>
                    <a:pt x="1169850" y="553761"/>
                  </a:cubicBezTo>
                  <a:lnTo>
                    <a:pt x="1134707" y="627347"/>
                  </a:lnTo>
                  <a:cubicBezTo>
                    <a:pt x="1129251" y="638638"/>
                    <a:pt x="1115676" y="643332"/>
                    <a:pt x="1104385" y="638004"/>
                  </a:cubicBezTo>
                  <a:close/>
                </a:path>
              </a:pathLst>
            </a:custGeom>
            <a:solidFill>
              <a:srgbClr val="FFBF2D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c-341"/>
            <p:cNvSpPr/>
            <p:nvPr/>
          </p:nvSpPr>
          <p:spPr>
            <a:xfrm>
              <a:off x="2405240" y="3754074"/>
              <a:ext cx="1562892" cy="1491011"/>
            </a:xfrm>
            <a:custGeom>
              <a:avLst/>
              <a:gdLst>
                <a:gd name="connsiteX0" fmla="*/ 1049780 w 1562892"/>
                <a:gd name="connsiteY0" fmla="*/ 1484443 h 1491011"/>
                <a:gd name="connsiteX1" fmla="*/ 38104 w 1562892"/>
                <a:gd name="connsiteY1" fmla="*/ 1001315 h 1491011"/>
                <a:gd name="connsiteX2" fmla="*/ 6513 w 1562892"/>
                <a:gd name="connsiteY2" fmla="*/ 911997 h 1491011"/>
                <a:gd name="connsiteX3" fmla="*/ 423795 w 1562892"/>
                <a:gd name="connsiteY3" fmla="*/ 38104 h 1491011"/>
                <a:gd name="connsiteX4" fmla="*/ 513112 w 1562892"/>
                <a:gd name="connsiteY4" fmla="*/ 6513 h 1491011"/>
                <a:gd name="connsiteX5" fmla="*/ 1524788 w 1562892"/>
                <a:gd name="connsiteY5" fmla="*/ 489641 h 1491011"/>
                <a:gd name="connsiteX6" fmla="*/ 1556379 w 1562892"/>
                <a:gd name="connsiteY6" fmla="*/ 578959 h 1491011"/>
                <a:gd name="connsiteX7" fmla="*/ 1139098 w 1562892"/>
                <a:gd name="connsiteY7" fmla="*/ 1452852 h 1491011"/>
                <a:gd name="connsiteX8" fmla="*/ 1049780 w 1562892"/>
                <a:gd name="connsiteY8" fmla="*/ 1484443 h 1491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2892" h="1491011">
                  <a:moveTo>
                    <a:pt x="1049780" y="1484443"/>
                  </a:moveTo>
                  <a:lnTo>
                    <a:pt x="38104" y="1001315"/>
                  </a:lnTo>
                  <a:cubicBezTo>
                    <a:pt x="4737" y="985329"/>
                    <a:pt x="-9346" y="945365"/>
                    <a:pt x="6513" y="911997"/>
                  </a:cubicBezTo>
                  <a:lnTo>
                    <a:pt x="423795" y="38104"/>
                  </a:lnTo>
                  <a:cubicBezTo>
                    <a:pt x="439781" y="4737"/>
                    <a:pt x="479745" y="-9346"/>
                    <a:pt x="513112" y="6513"/>
                  </a:cubicBezTo>
                  <a:lnTo>
                    <a:pt x="1524788" y="489641"/>
                  </a:lnTo>
                  <a:cubicBezTo>
                    <a:pt x="1558155" y="505627"/>
                    <a:pt x="1572238" y="545592"/>
                    <a:pt x="1556379" y="578959"/>
                  </a:cubicBezTo>
                  <a:lnTo>
                    <a:pt x="1139098" y="1452852"/>
                  </a:lnTo>
                  <a:cubicBezTo>
                    <a:pt x="1123239" y="1486219"/>
                    <a:pt x="1083148" y="1500429"/>
                    <a:pt x="1049780" y="1484443"/>
                  </a:cubicBezTo>
                  <a:close/>
                </a:path>
              </a:pathLst>
            </a:custGeom>
            <a:solidFill>
              <a:srgbClr val="73CED7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c-342"/>
            <p:cNvSpPr/>
            <p:nvPr/>
          </p:nvSpPr>
          <p:spPr>
            <a:xfrm>
              <a:off x="2476070" y="4209206"/>
              <a:ext cx="797270" cy="885311"/>
            </a:xfrm>
            <a:custGeom>
              <a:avLst/>
              <a:gdLst>
                <a:gd name="connsiteX0" fmla="*/ 617874 w 797270"/>
                <a:gd name="connsiteY0" fmla="*/ 0 h 885311"/>
                <a:gd name="connsiteX1" fmla="*/ 106834 w 797270"/>
                <a:gd name="connsiteY1" fmla="*/ 235220 h 885311"/>
                <a:gd name="connsiteX2" fmla="*/ 5210 w 797270"/>
                <a:gd name="connsiteY2" fmla="*/ 447984 h 885311"/>
                <a:gd name="connsiteX3" fmla="*/ 30330 w 797270"/>
                <a:gd name="connsiteY3" fmla="*/ 519033 h 885311"/>
                <a:gd name="connsiteX4" fmla="*/ 797270 w 797270"/>
                <a:gd name="connsiteY4" fmla="*/ 885311 h 885311"/>
                <a:gd name="connsiteX5" fmla="*/ 617874 w 797270"/>
                <a:gd name="connsiteY5" fmla="*/ 0 h 88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7270" h="885311">
                  <a:moveTo>
                    <a:pt x="617874" y="0"/>
                  </a:moveTo>
                  <a:lnTo>
                    <a:pt x="106834" y="235220"/>
                  </a:lnTo>
                  <a:lnTo>
                    <a:pt x="5210" y="447984"/>
                  </a:lnTo>
                  <a:cubicBezTo>
                    <a:pt x="-7477" y="474500"/>
                    <a:pt x="3814" y="506345"/>
                    <a:pt x="30330" y="519033"/>
                  </a:cubicBezTo>
                  <a:lnTo>
                    <a:pt x="797270" y="885311"/>
                  </a:lnTo>
                  <a:lnTo>
                    <a:pt x="617874" y="0"/>
                  </a:lnTo>
                  <a:close/>
                </a:path>
              </a:pathLst>
            </a:custGeom>
            <a:solidFill>
              <a:schemeClr val="bg1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c-343"/>
            <p:cNvSpPr/>
            <p:nvPr/>
          </p:nvSpPr>
          <p:spPr>
            <a:xfrm>
              <a:off x="3269788" y="4597561"/>
              <a:ext cx="325553" cy="580065"/>
            </a:xfrm>
            <a:custGeom>
              <a:avLst/>
              <a:gdLst>
                <a:gd name="connsiteX0" fmla="*/ 237885 w 325553"/>
                <a:gd name="connsiteY0" fmla="*/ 0 h 580065"/>
                <a:gd name="connsiteX1" fmla="*/ 0 w 325553"/>
                <a:gd name="connsiteY1" fmla="*/ 103781 h 580065"/>
                <a:gd name="connsiteX2" fmla="*/ 87922 w 325553"/>
                <a:gd name="connsiteY2" fmla="*/ 537175 h 580065"/>
                <a:gd name="connsiteX3" fmla="*/ 166963 w 325553"/>
                <a:gd name="connsiteY3" fmla="*/ 574856 h 580065"/>
                <a:gd name="connsiteX4" fmla="*/ 238012 w 325553"/>
                <a:gd name="connsiteY4" fmla="*/ 549736 h 580065"/>
                <a:gd name="connsiteX5" fmla="*/ 325553 w 325553"/>
                <a:gd name="connsiteY5" fmla="*/ 366533 h 580065"/>
                <a:gd name="connsiteX6" fmla="*/ 237885 w 325553"/>
                <a:gd name="connsiteY6" fmla="*/ 0 h 58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553" h="580065">
                  <a:moveTo>
                    <a:pt x="237885" y="0"/>
                  </a:moveTo>
                  <a:lnTo>
                    <a:pt x="0" y="103781"/>
                  </a:lnTo>
                  <a:lnTo>
                    <a:pt x="87922" y="537175"/>
                  </a:lnTo>
                  <a:lnTo>
                    <a:pt x="166963" y="574856"/>
                  </a:lnTo>
                  <a:cubicBezTo>
                    <a:pt x="193480" y="587543"/>
                    <a:pt x="225324" y="576252"/>
                    <a:pt x="238012" y="549736"/>
                  </a:cubicBezTo>
                  <a:lnTo>
                    <a:pt x="325553" y="366533"/>
                  </a:lnTo>
                  <a:lnTo>
                    <a:pt x="237885" y="0"/>
                  </a:lnTo>
                  <a:close/>
                </a:path>
              </a:pathLst>
            </a:custGeom>
            <a:solidFill>
              <a:schemeClr val="bg1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c-344"/>
            <p:cNvSpPr/>
            <p:nvPr/>
          </p:nvSpPr>
          <p:spPr>
            <a:xfrm>
              <a:off x="3296726" y="4188821"/>
              <a:ext cx="250870" cy="250870"/>
            </a:xfrm>
            <a:custGeom>
              <a:avLst/>
              <a:gdLst>
                <a:gd name="connsiteX0" fmla="*/ 238605 w 250870"/>
                <a:gd name="connsiteY0" fmla="*/ 179483 h 250870"/>
                <a:gd name="connsiteX1" fmla="*/ 71388 w 250870"/>
                <a:gd name="connsiteY1" fmla="*/ 238605 h 250870"/>
                <a:gd name="connsiteX2" fmla="*/ 12265 w 250870"/>
                <a:gd name="connsiteY2" fmla="*/ 71388 h 250870"/>
                <a:gd name="connsiteX3" fmla="*/ 179482 w 250870"/>
                <a:gd name="connsiteY3" fmla="*/ 12265 h 250870"/>
                <a:gd name="connsiteX4" fmla="*/ 238605 w 250870"/>
                <a:gd name="connsiteY4" fmla="*/ 179483 h 25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70" h="250870">
                  <a:moveTo>
                    <a:pt x="238605" y="179483"/>
                  </a:moveTo>
                  <a:cubicBezTo>
                    <a:pt x="208790" y="242030"/>
                    <a:pt x="133935" y="268420"/>
                    <a:pt x="71388" y="238605"/>
                  </a:cubicBezTo>
                  <a:cubicBezTo>
                    <a:pt x="8840" y="208790"/>
                    <a:pt x="-17549" y="133935"/>
                    <a:pt x="12265" y="71388"/>
                  </a:cubicBezTo>
                  <a:cubicBezTo>
                    <a:pt x="42080" y="8840"/>
                    <a:pt x="116935" y="-17549"/>
                    <a:pt x="179482" y="12265"/>
                  </a:cubicBezTo>
                  <a:cubicBezTo>
                    <a:pt x="242030" y="42080"/>
                    <a:pt x="268419" y="116935"/>
                    <a:pt x="238605" y="179483"/>
                  </a:cubicBezTo>
                  <a:close/>
                </a:path>
              </a:pathLst>
            </a:custGeom>
            <a:solidFill>
              <a:schemeClr val="bg1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c-345"/>
            <p:cNvSpPr/>
            <p:nvPr/>
          </p:nvSpPr>
          <p:spPr>
            <a:xfrm rot="20834624">
              <a:off x="3470410" y="3490289"/>
              <a:ext cx="265157" cy="265157"/>
            </a:xfrm>
            <a:custGeom>
              <a:avLst/>
              <a:gdLst>
                <a:gd name="connsiteX0" fmla="*/ 265157 w 265157"/>
                <a:gd name="connsiteY0" fmla="*/ 132579 h 265157"/>
                <a:gd name="connsiteX1" fmla="*/ 132579 w 265157"/>
                <a:gd name="connsiteY1" fmla="*/ 265157 h 265157"/>
                <a:gd name="connsiteX2" fmla="*/ 0 w 265157"/>
                <a:gd name="connsiteY2" fmla="*/ 132579 h 265157"/>
                <a:gd name="connsiteX3" fmla="*/ 132579 w 265157"/>
                <a:gd name="connsiteY3" fmla="*/ 0 h 265157"/>
                <a:gd name="connsiteX4" fmla="*/ 265157 w 265157"/>
                <a:gd name="connsiteY4" fmla="*/ 132579 h 2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157" h="265157">
                  <a:moveTo>
                    <a:pt x="265157" y="132579"/>
                  </a:moveTo>
                  <a:cubicBezTo>
                    <a:pt x="265157" y="205800"/>
                    <a:pt x="205800" y="265157"/>
                    <a:pt x="132579" y="265157"/>
                  </a:cubicBezTo>
                  <a:cubicBezTo>
                    <a:pt x="59357" y="265157"/>
                    <a:pt x="0" y="205800"/>
                    <a:pt x="0" y="132579"/>
                  </a:cubicBezTo>
                  <a:cubicBezTo>
                    <a:pt x="0" y="59357"/>
                    <a:pt x="59357" y="0"/>
                    <a:pt x="132579" y="0"/>
                  </a:cubicBezTo>
                  <a:cubicBezTo>
                    <a:pt x="205800" y="0"/>
                    <a:pt x="265157" y="59357"/>
                    <a:pt x="265157" y="132579"/>
                  </a:cubicBezTo>
                  <a:close/>
                </a:path>
              </a:pathLst>
            </a:custGeom>
            <a:solidFill>
              <a:srgbClr val="FFBF2D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c-346"/>
            <p:cNvSpPr/>
            <p:nvPr/>
          </p:nvSpPr>
          <p:spPr>
            <a:xfrm rot="20423453">
              <a:off x="3116176" y="3320910"/>
              <a:ext cx="265160" cy="265160"/>
            </a:xfrm>
            <a:custGeom>
              <a:avLst/>
              <a:gdLst>
                <a:gd name="connsiteX0" fmla="*/ 265161 w 265160"/>
                <a:gd name="connsiteY0" fmla="*/ 132580 h 265160"/>
                <a:gd name="connsiteX1" fmla="*/ 132581 w 265160"/>
                <a:gd name="connsiteY1" fmla="*/ 265161 h 265160"/>
                <a:gd name="connsiteX2" fmla="*/ 0 w 265160"/>
                <a:gd name="connsiteY2" fmla="*/ 132580 h 265160"/>
                <a:gd name="connsiteX3" fmla="*/ 132581 w 265160"/>
                <a:gd name="connsiteY3" fmla="*/ 0 h 265160"/>
                <a:gd name="connsiteX4" fmla="*/ 265161 w 265160"/>
                <a:gd name="connsiteY4" fmla="*/ 132580 h 2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160" h="265160">
                  <a:moveTo>
                    <a:pt x="265161" y="132580"/>
                  </a:moveTo>
                  <a:cubicBezTo>
                    <a:pt x="265161" y="205803"/>
                    <a:pt x="205803" y="265161"/>
                    <a:pt x="132581" y="265161"/>
                  </a:cubicBezTo>
                  <a:cubicBezTo>
                    <a:pt x="59358" y="265161"/>
                    <a:pt x="0" y="205803"/>
                    <a:pt x="0" y="132580"/>
                  </a:cubicBezTo>
                  <a:cubicBezTo>
                    <a:pt x="0" y="59358"/>
                    <a:pt x="59358" y="0"/>
                    <a:pt x="132581" y="0"/>
                  </a:cubicBezTo>
                  <a:cubicBezTo>
                    <a:pt x="205803" y="0"/>
                    <a:pt x="265161" y="59358"/>
                    <a:pt x="265161" y="132580"/>
                  </a:cubicBezTo>
                  <a:close/>
                </a:path>
              </a:pathLst>
            </a:custGeom>
            <a:solidFill>
              <a:srgbClr val="73CED7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c-347"/>
            <p:cNvSpPr/>
            <p:nvPr/>
          </p:nvSpPr>
          <p:spPr>
            <a:xfrm>
              <a:off x="3824863" y="3659481"/>
              <a:ext cx="265195" cy="265140"/>
            </a:xfrm>
            <a:custGeom>
              <a:avLst/>
              <a:gdLst>
                <a:gd name="connsiteX0" fmla="*/ 252210 w 265195"/>
                <a:gd name="connsiteY0" fmla="*/ 189662 h 265140"/>
                <a:gd name="connsiteX1" fmla="*/ 75478 w 265195"/>
                <a:gd name="connsiteY1" fmla="*/ 252210 h 265140"/>
                <a:gd name="connsiteX2" fmla="*/ 12930 w 265195"/>
                <a:gd name="connsiteY2" fmla="*/ 75478 h 265140"/>
                <a:gd name="connsiteX3" fmla="*/ 189663 w 265195"/>
                <a:gd name="connsiteY3" fmla="*/ 12930 h 265140"/>
                <a:gd name="connsiteX4" fmla="*/ 252210 w 265195"/>
                <a:gd name="connsiteY4" fmla="*/ 189662 h 26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195" h="265140">
                  <a:moveTo>
                    <a:pt x="252210" y="189662"/>
                  </a:moveTo>
                  <a:cubicBezTo>
                    <a:pt x="220619" y="255763"/>
                    <a:pt x="141578" y="283674"/>
                    <a:pt x="75478" y="252210"/>
                  </a:cubicBezTo>
                  <a:cubicBezTo>
                    <a:pt x="9378" y="220619"/>
                    <a:pt x="-18534" y="141578"/>
                    <a:pt x="12930" y="75478"/>
                  </a:cubicBezTo>
                  <a:cubicBezTo>
                    <a:pt x="44521" y="9378"/>
                    <a:pt x="123562" y="-18534"/>
                    <a:pt x="189663" y="12930"/>
                  </a:cubicBezTo>
                  <a:cubicBezTo>
                    <a:pt x="255763" y="44521"/>
                    <a:pt x="283801" y="123562"/>
                    <a:pt x="252210" y="189662"/>
                  </a:cubicBezTo>
                  <a:close/>
                </a:path>
              </a:pathLst>
            </a:custGeom>
            <a:solidFill>
              <a:srgbClr val="FE795C"/>
            </a:solidFill>
            <a:ln w="12687" cap="flat">
              <a:noFill/>
              <a:prstDash val="solid"/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80" name="c-348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8648" y="588512"/>
              <a:ext cx="1758806" cy="3203539"/>
            </a:xfrm>
            <a:prstGeom prst="rect">
              <a:avLst/>
            </a:prstGeom>
          </p:spPr>
        </p:pic>
        <p:grpSp>
          <p:nvGrpSpPr>
            <p:cNvPr id="81" name="Group 25"/>
            <p:cNvGrpSpPr/>
            <p:nvPr/>
          </p:nvGrpSpPr>
          <p:grpSpPr>
            <a:xfrm>
              <a:off x="5171040" y="1897270"/>
              <a:ext cx="6100353" cy="825346"/>
              <a:chOff x="5171040" y="1897270"/>
              <a:chExt cx="6100353" cy="825346"/>
            </a:xfrm>
          </p:grpSpPr>
          <p:sp>
            <p:nvSpPr>
              <p:cNvPr id="112" name="1-9"/>
              <p:cNvSpPr/>
              <p:nvPr/>
            </p:nvSpPr>
            <p:spPr>
              <a:xfrm>
                <a:off x="5171041" y="2344932"/>
                <a:ext cx="5332864" cy="377684"/>
              </a:xfrm>
              <a:prstGeom prst="roundRect">
                <a:avLst>
                  <a:gd name="adj" fmla="val 2894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113" name="1-3"/>
              <p:cNvCxnSpPr/>
              <p:nvPr/>
            </p:nvCxnSpPr>
            <p:spPr>
              <a:xfrm>
                <a:off x="5348289" y="2533774"/>
                <a:ext cx="4978368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RelativeHist-1-1"/>
              <p:cNvSpPr/>
              <p:nvPr/>
            </p:nvSpPr>
            <p:spPr>
              <a:xfrm>
                <a:off x="5285196" y="2471726"/>
                <a:ext cx="5094313" cy="124097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ValueHist-1-1"/>
              <p:cNvSpPr/>
              <p:nvPr/>
            </p:nvSpPr>
            <p:spPr>
              <a:xfrm>
                <a:off x="5285196" y="2471725"/>
                <a:ext cx="3209418" cy="124097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ValueText-1-1"/>
              <p:cNvSpPr/>
              <p:nvPr/>
            </p:nvSpPr>
            <p:spPr>
              <a:xfrm>
                <a:off x="10656002" y="2344932"/>
                <a:ext cx="615391" cy="377684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dirty="0">
                    <a:ln w="25400">
                      <a:noFill/>
                    </a:ln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63%</a:t>
                </a:r>
              </a:p>
            </p:txBody>
          </p:sp>
          <p:sp>
            <p:nvSpPr>
              <p:cNvPr id="117" name="GroupText-1-1"/>
              <p:cNvSpPr/>
              <p:nvPr/>
            </p:nvSpPr>
            <p:spPr>
              <a:xfrm>
                <a:off x="5171040" y="1897270"/>
                <a:ext cx="2125772" cy="4439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精力</a:t>
                </a: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</a:rPr>
                  <a:t>——</a:t>
                </a: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内向型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" name="Group 32"/>
            <p:cNvGrpSpPr/>
            <p:nvPr/>
          </p:nvGrpSpPr>
          <p:grpSpPr>
            <a:xfrm>
              <a:off x="5171040" y="2790973"/>
              <a:ext cx="6100353" cy="776469"/>
              <a:chOff x="5171040" y="2790973"/>
              <a:chExt cx="6100353" cy="776469"/>
            </a:xfrm>
          </p:grpSpPr>
          <p:sp>
            <p:nvSpPr>
              <p:cNvPr id="106" name="2-9"/>
              <p:cNvSpPr/>
              <p:nvPr/>
            </p:nvSpPr>
            <p:spPr>
              <a:xfrm>
                <a:off x="5171041" y="3189758"/>
                <a:ext cx="5332864" cy="377684"/>
              </a:xfrm>
              <a:prstGeom prst="roundRect">
                <a:avLst>
                  <a:gd name="adj" fmla="val 2894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107" name="2-3"/>
              <p:cNvCxnSpPr/>
              <p:nvPr/>
            </p:nvCxnSpPr>
            <p:spPr>
              <a:xfrm>
                <a:off x="5348289" y="3378600"/>
                <a:ext cx="4978368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RelativeHist-2-1"/>
              <p:cNvSpPr/>
              <p:nvPr/>
            </p:nvSpPr>
            <p:spPr>
              <a:xfrm>
                <a:off x="5285196" y="3316552"/>
                <a:ext cx="5094313" cy="124097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ValueHist-2-1"/>
              <p:cNvSpPr/>
              <p:nvPr/>
            </p:nvSpPr>
            <p:spPr>
              <a:xfrm>
                <a:off x="5285196" y="3316551"/>
                <a:ext cx="4177337" cy="124097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ValueText-2-1"/>
              <p:cNvSpPr/>
              <p:nvPr/>
            </p:nvSpPr>
            <p:spPr>
              <a:xfrm>
                <a:off x="10656002" y="3189758"/>
                <a:ext cx="615391" cy="377684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>
                    <a:ln w="25400">
                      <a:noFill/>
                    </a:ln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82%</a:t>
                </a:r>
              </a:p>
            </p:txBody>
          </p:sp>
          <p:sp>
            <p:nvSpPr>
              <p:cNvPr id="111" name="GroupText-2-1"/>
              <p:cNvSpPr/>
              <p:nvPr/>
            </p:nvSpPr>
            <p:spPr>
              <a:xfrm>
                <a:off x="5171040" y="2790973"/>
                <a:ext cx="2125772" cy="4439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精神</a:t>
                </a: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</a:rPr>
                  <a:t>——</a:t>
                </a: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直觉型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" name="Group 39"/>
            <p:cNvGrpSpPr/>
            <p:nvPr/>
          </p:nvGrpSpPr>
          <p:grpSpPr>
            <a:xfrm>
              <a:off x="5154950" y="3647153"/>
              <a:ext cx="6116443" cy="765115"/>
              <a:chOff x="5154950" y="3647153"/>
              <a:chExt cx="6116443" cy="765115"/>
            </a:xfrm>
          </p:grpSpPr>
          <p:sp>
            <p:nvSpPr>
              <p:cNvPr id="100" name="3-9"/>
              <p:cNvSpPr/>
              <p:nvPr/>
            </p:nvSpPr>
            <p:spPr>
              <a:xfrm>
                <a:off x="5171041" y="4034584"/>
                <a:ext cx="5332864" cy="377684"/>
              </a:xfrm>
              <a:prstGeom prst="roundRect">
                <a:avLst>
                  <a:gd name="adj" fmla="val 28947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101" name="3-3"/>
              <p:cNvCxnSpPr/>
              <p:nvPr/>
            </p:nvCxnSpPr>
            <p:spPr>
              <a:xfrm>
                <a:off x="5348289" y="4223426"/>
                <a:ext cx="4978368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RelativeHist-3-1"/>
              <p:cNvSpPr/>
              <p:nvPr/>
            </p:nvSpPr>
            <p:spPr>
              <a:xfrm>
                <a:off x="5285197" y="4161378"/>
                <a:ext cx="5094311" cy="124097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ValueHist-3-1"/>
              <p:cNvSpPr/>
              <p:nvPr/>
            </p:nvSpPr>
            <p:spPr>
              <a:xfrm>
                <a:off x="5285196" y="4161377"/>
                <a:ext cx="2954700" cy="124097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ValueText-3-1"/>
              <p:cNvSpPr/>
              <p:nvPr/>
            </p:nvSpPr>
            <p:spPr>
              <a:xfrm>
                <a:off x="10656002" y="4034584"/>
                <a:ext cx="615391" cy="377684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>
                    <a:ln w="25400">
                      <a:noFill/>
                    </a:ln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58%</a:t>
                </a:r>
              </a:p>
            </p:txBody>
          </p:sp>
          <p:sp>
            <p:nvSpPr>
              <p:cNvPr id="105" name="GroupText-3-1"/>
              <p:cNvSpPr/>
              <p:nvPr/>
            </p:nvSpPr>
            <p:spPr>
              <a:xfrm>
                <a:off x="5154950" y="3647153"/>
                <a:ext cx="2125772" cy="4439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本性</a:t>
                </a: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</a:rPr>
                  <a:t>——</a:t>
                </a: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逻辑型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" name="Group 46"/>
            <p:cNvGrpSpPr/>
            <p:nvPr/>
          </p:nvGrpSpPr>
          <p:grpSpPr>
            <a:xfrm>
              <a:off x="5171041" y="4494582"/>
              <a:ext cx="6100352" cy="762512"/>
              <a:chOff x="5171041" y="4494582"/>
              <a:chExt cx="6100352" cy="762512"/>
            </a:xfrm>
          </p:grpSpPr>
          <p:sp>
            <p:nvSpPr>
              <p:cNvPr id="94" name="4-9"/>
              <p:cNvSpPr/>
              <p:nvPr/>
            </p:nvSpPr>
            <p:spPr>
              <a:xfrm>
                <a:off x="5171041" y="4879410"/>
                <a:ext cx="5332864" cy="377684"/>
              </a:xfrm>
              <a:prstGeom prst="roundRect">
                <a:avLst>
                  <a:gd name="adj" fmla="val 2894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95" name="4-3"/>
              <p:cNvCxnSpPr/>
              <p:nvPr/>
            </p:nvCxnSpPr>
            <p:spPr>
              <a:xfrm>
                <a:off x="5348289" y="5068252"/>
                <a:ext cx="4978368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RelativeHist-4-1"/>
              <p:cNvSpPr/>
              <p:nvPr/>
            </p:nvSpPr>
            <p:spPr>
              <a:xfrm>
                <a:off x="5285196" y="5006204"/>
                <a:ext cx="5094311" cy="124097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ValueHist-4-1"/>
              <p:cNvSpPr/>
              <p:nvPr/>
            </p:nvSpPr>
            <p:spPr>
              <a:xfrm>
                <a:off x="5285196" y="5006203"/>
                <a:ext cx="2903757" cy="124097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ValueText-4-1"/>
              <p:cNvSpPr/>
              <p:nvPr/>
            </p:nvSpPr>
            <p:spPr>
              <a:xfrm>
                <a:off x="10656002" y="4879410"/>
                <a:ext cx="615391" cy="377684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>
                    <a:ln w="25400">
                      <a:noFill/>
                    </a:ln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57%</a:t>
                </a:r>
              </a:p>
            </p:txBody>
          </p:sp>
          <p:sp>
            <p:nvSpPr>
              <p:cNvPr id="99" name="GroupText-4-1"/>
              <p:cNvSpPr/>
              <p:nvPr/>
            </p:nvSpPr>
            <p:spPr>
              <a:xfrm>
                <a:off x="5222343" y="4494582"/>
                <a:ext cx="2125772" cy="4439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对策</a:t>
                </a: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</a:rPr>
                  <a:t>——</a:t>
                </a: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计划型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" name="Group 53"/>
            <p:cNvGrpSpPr/>
            <p:nvPr/>
          </p:nvGrpSpPr>
          <p:grpSpPr>
            <a:xfrm>
              <a:off x="5171041" y="5327996"/>
              <a:ext cx="6100352" cy="773925"/>
              <a:chOff x="5171041" y="1948691"/>
              <a:chExt cx="6100352" cy="773925"/>
            </a:xfrm>
          </p:grpSpPr>
          <p:sp>
            <p:nvSpPr>
              <p:cNvPr id="88" name="5-9"/>
              <p:cNvSpPr/>
              <p:nvPr/>
            </p:nvSpPr>
            <p:spPr>
              <a:xfrm>
                <a:off x="5171041" y="2344932"/>
                <a:ext cx="5332864" cy="377684"/>
              </a:xfrm>
              <a:prstGeom prst="roundRect">
                <a:avLst>
                  <a:gd name="adj" fmla="val 28947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89" name="5-3"/>
              <p:cNvCxnSpPr/>
              <p:nvPr/>
            </p:nvCxnSpPr>
            <p:spPr>
              <a:xfrm>
                <a:off x="5348289" y="2533774"/>
                <a:ext cx="4978368" cy="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RelativeHist-5-1"/>
              <p:cNvSpPr/>
              <p:nvPr/>
            </p:nvSpPr>
            <p:spPr>
              <a:xfrm>
                <a:off x="5285196" y="2471726"/>
                <a:ext cx="5094313" cy="124097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ValueHist-5-1"/>
              <p:cNvSpPr/>
              <p:nvPr/>
            </p:nvSpPr>
            <p:spPr>
              <a:xfrm>
                <a:off x="5285196" y="2471725"/>
                <a:ext cx="3515076" cy="124097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ValueText-5-1"/>
              <p:cNvSpPr/>
              <p:nvPr/>
            </p:nvSpPr>
            <p:spPr>
              <a:xfrm>
                <a:off x="10656002" y="2344932"/>
                <a:ext cx="615391" cy="377684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>
                    <a:ln w="25400">
                      <a:noFill/>
                    </a:ln>
                    <a:solidFill>
                      <a:schemeClr val="accent5"/>
                    </a:solidFill>
                    <a:latin typeface="Impact" panose="020B0806030902050204" pitchFamily="34" charset="0"/>
                  </a:rPr>
                  <a:t>69%</a:t>
                </a:r>
                <a:endParaRPr lang="en-US" altLang="zh-CN" dirty="0">
                  <a:ln w="25400">
                    <a:noFill/>
                  </a:ln>
                  <a:solidFill>
                    <a:schemeClr val="accent5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3" name="GroupText-5-1"/>
              <p:cNvSpPr/>
              <p:nvPr/>
            </p:nvSpPr>
            <p:spPr>
              <a:xfrm>
                <a:off x="5220715" y="1948691"/>
                <a:ext cx="1856686" cy="4439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特性</a:t>
                </a: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</a:rPr>
                  <a:t>——</a:t>
                </a: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</a:rPr>
                  <a:t>坚决</a:t>
                </a:r>
                <a:endParaRPr lang="en-US" altLang="zh-CN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6" name="TextShape-1"/>
            <p:cNvSpPr/>
            <p:nvPr/>
          </p:nvSpPr>
          <p:spPr>
            <a:xfrm>
              <a:off x="5222343" y="885036"/>
              <a:ext cx="1734899" cy="565539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en-US" altLang="zh-CN" sz="12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7" name="InfoShape" descr="1#b6mwXC49T9B00LvF#q/diAH8SqeDfjfK6LrGseNBkRyKVlUxiGT2hvXkWpAD/3VaPxolw+1Mr8p/+Z7k+i3CRsRd/JI7MxRBCSDhVPTWPKMIxfPUa2iLSxwXgfBYouuMIw0uHhQMAFYQTxYwfNTj+ElGmTmmqvqb310nUmmFFF0KCApDcpbU0V2EHwx/1eR8eW/tzjOv2RhITyNCTEwHFpLMs5h9/c76jQ1oNu2vlFwoV1ab5AK+VZeFjX3ViaJQ9C+7Q4fHey2p++HdFVMHuQn8WiVGtRtXHVR3A/Mdu+TlBOw2au5tl80DlUxRTqYcvreqvbJHVZY9J83hQOXDfs7tdE022MrR4pZkN0+hlaViYt7Knd0HYExSTqcyytXCcdtgaKx0h3LqcECUDNsVAtZYlC+jJZii6TvcaKmCLLCWFIdwxKY4GAWz4HFsqYhOGBb5I2gKCqzlp8T74qHjSMijlKqMJsLarSdBmBUtMoZ4cnvPt98EeM7AnN4UkurkLwFICtZlKSc4935tg0KY32P14Dt3HfCIEsUh3ESisMemqwRYpOJEEyjbrTvmzPJrsTP+ot2hS7VCx3wZ/cq0UBQpueQeNiEvG+G+5blO/4aHj/vzxJGP/jHgkH228av7+Mh9OxIC0iWWTpDvoiNAvZodfmzk48vlLnQQtmih31goJ5Ff0bl9g0UqCWJbT3sqa88HWbR32gIGtVDxwxid1EnoK9Oa5WM4d5qlVYA7yTlsBaevGD1NA15EEfCFdJp25B59W9vuRDI7xndNoNOFqdT1vRInnNcBg6b/XjpHb571iP4AqnycS9Dc0/M0ID0yrHezNtOtmDrCDPBIyxf9GUinkAa6Of6qThi7OQ+ujQ3Ndbc9sTr7ejFBvIAvIltnopkl0LMvShoMrrQPG10lU3rGFSdAsCP3e4/l7PSNKdaLMSud9kNmtyJ/d45bepEj68Ar+3k9QE3KoQK4kB35+IXEXeJ5ue80q0vC47TOL07pevDrheCuG16OUJq0BVl4BiitXyNiYFLbPvoYJFAZ8KDw+43Zz+PBKmjzUPIcuA+SDTK4hZzHT0LGI8XfSUBkCaPFRhuUQCHmSWbk0jFJPdkGBokQG24+NsPrC1zX7X4ihDBCqMXi8q7YkCsGF53nTSbwHztSx+8n2UIsoKcEpbIYrIn5G3aDbyD80NWnIa/uEIUSgt6HC3YWMJkSFjgGrAJFhFvDVavNh3ww+B2XmqqWFDUrkUysDozuHZcOPeHYuseI8iD5PPyekdscpSxAMbZBBQX7T1+rq/s/+Fw/mUERJZLXnXCDUDR4b1p//0srmAfUp1c28TG8ns0gfPGHyuyFBJvmdhwy+DuJ4jd4ueS6VDU6GIa6bOwNhcFrqwwm4yPk4/CjI8zmBWRfCWQAALuKJikoWs2EW0R48FQhA0jOVMaA8WOBzfu9Gc3lCJRkUnzXaM9uirZQKv6FEhcN57G9Y+xuC2N7AdFwK5w/VhYApjBcLmrR6cNJxPIkew87ag58Fq31LsTa2ZrSKT0luZBqEeOv+PWGwl6OrC9K0ThZoIijFdMOXFR+DrEude/2xmpz61qpcW4fPmH+SItDW8bkOSNUrfem42/IvF2rchQiV9SiQuxSVRdHW8lb92bg4/IoIJdhIERHB9hM3cPZNUYWknEYO+g6R0F5zzHw/yM5xKigdCmcbvOgpHAZtwuqmRw2E7dagkqKRbXydGoFy8k7bxBF0yETLpd9X+QjFLP19OJst6XHVS4Y9I5wvjd8kxPTEhQgwZFf5ZYqtgeMQ4BGmuWqt9XovwrbGMuisUZkiwfYlHxrgyRfyBhVHAQDCdQatVA1ExzaZKRRiXw8v54Y1oU3uLVyjhfl4HUzVhBYsKD0NSW0Kw896NZPUYWfGFXIKBrTSaQcomLrNh/EBWfg1e4p3VOK9dADrI2lXwpsIE7o4SX6orusbrH1vVK2wTTvE/PPwjDe+B3RBXupvmzpSGuHibSP8jf2DGd3i5d51vHlAvCBQVEkG+qJJgwpIIaMYWdG9ZtjBdbCROG6xew+cEXQBajMSJtFzGiRY+7PMYfBHYOIxSrwZyYQwidJuTWJ29TgffIKVzqB4xLGEedm4T4Pm+KagBM+5" hidden="1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083300" y="3416300"/>
              <a:ext cx="25400" cy="254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2700" cap="flat" cmpd="sng" algn="ctr">
              <a:solidFill>
                <a:schemeClr val="accent1">
                  <a:shade val="50000"/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GroupText-1-1"/>
          <p:cNvSpPr/>
          <p:nvPr/>
        </p:nvSpPr>
        <p:spPr>
          <a:xfrm>
            <a:off x="4857274" y="2061483"/>
            <a:ext cx="13260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2800" b="1" dirty="0"/>
              <a:t>INTJ-A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风年终工作总结PPT模板"/>
  <p:tag name="COMMONDATA" val="eyJoZGlkIjoiYWY2ODVlYmM0MzgyZTBkOTExZTdiZDM2YjEzZjE2Y2MifQ=="/>
</p:tagLst>
</file>

<file path=ppt/theme/theme1.xml><?xml version="1.0" encoding="utf-8"?>
<a:theme xmlns:a="http://schemas.openxmlformats.org/drawingml/2006/main" name="千图网海量PPT模板www.58pic.com ​​">
  <a:themeElements>
    <a:clrScheme name="自定义 1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3F3F3F"/>
      </a:accent2>
      <a:accent3>
        <a:srgbClr val="A5A5A5"/>
      </a:accent3>
      <a:accent4>
        <a:srgbClr val="960001"/>
      </a:accent4>
      <a:accent5>
        <a:srgbClr val="960001"/>
      </a:accent5>
      <a:accent6>
        <a:srgbClr val="262626"/>
      </a:accent6>
      <a:hlink>
        <a:srgbClr val="0563C1"/>
      </a:hlink>
      <a:folHlink>
        <a:srgbClr val="954F72"/>
      </a:folHlink>
    </a:clrScheme>
    <a:fontScheme name="font">
      <a:majorFont>
        <a:latin typeface="等线 Light"/>
        <a:ea typeface="等线 Light"/>
        <a:cs typeface=""/>
      </a:majorFont>
      <a:minorFont>
        <a:latin typeface="等线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1670</Words>
  <Application>Microsoft Office PowerPoint</Application>
  <PresentationFormat>宽屏</PresentationFormat>
  <Paragraphs>221</Paragraphs>
  <Slides>19</Slides>
  <Notes>19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-apple-system</vt:lpstr>
      <vt:lpstr>Noto Sans S Chinese Light</vt:lpstr>
      <vt:lpstr>等线</vt:lpstr>
      <vt:lpstr>仿宋</vt:lpstr>
      <vt:lpstr>微软雅黑</vt:lpstr>
      <vt:lpstr>Arial</vt:lpstr>
      <vt:lpstr>Calibri</vt:lpstr>
      <vt:lpstr>Impact</vt:lpstr>
      <vt:lpstr>千图网海量PPT模板www.58pic.com 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欧美风年终工作总结PPT模板</dc:title>
  <dc:creator>祥V子</dc:creator>
  <cp:lastModifiedBy>伟凯 刘</cp:lastModifiedBy>
  <cp:revision>219</cp:revision>
  <dcterms:created xsi:type="dcterms:W3CDTF">2022-01-07T06:52:00Z</dcterms:created>
  <dcterms:modified xsi:type="dcterms:W3CDTF">2024-10-22T06:53:14Z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A9DCBE019BDD4D469C2D31E22FEE8277_12</vt:lpwstr>
  </property>
</Properties>
</file>