
<file path=[Content_Types].xml><?xml version="1.0" encoding="utf-8"?>
<Types xmlns="http://schemas.openxmlformats.org/package/2006/content-types">
  <Default Extension="jpeg" ContentType="image/jpeg"/>
  <Default Extension="JPG" ContentType="image/.jpg"/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6"/>
  </p:notesMasterIdLst>
  <p:sldIdLst>
    <p:sldId id="256" r:id="rId3"/>
    <p:sldId id="257" r:id="rId4"/>
    <p:sldId id="263" r:id="rId5"/>
    <p:sldId id="260" r:id="rId7"/>
    <p:sldId id="261" r:id="rId8"/>
    <p:sldId id="264" r:id="rId9"/>
    <p:sldId id="269" r:id="rId10"/>
    <p:sldId id="265" r:id="rId11"/>
    <p:sldId id="268" r:id="rId12"/>
  </p:sldIdLst>
  <p:sldSz cx="12192000" cy="6858000"/>
  <p:notesSz cx="6858000" cy="9144000"/>
  <p:custDataLst>
    <p:tags r:id="rId16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26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E72F7"/>
    <a:srgbClr val="4472C4"/>
    <a:srgbClr val="0DCFD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howGuides="1">
      <p:cViewPr varScale="1">
        <p:scale>
          <a:sx n="80" d="100"/>
          <a:sy n="80" d="100"/>
        </p:scale>
        <p:origin x="754" y="67"/>
      </p:cViewPr>
      <p:guideLst>
        <p:guide orient="horz" pos="2226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6.xml"/><Relationship Id="rId8" Type="http://schemas.openxmlformats.org/officeDocument/2006/relationships/slide" Target="slides/slide5.xml"/><Relationship Id="rId7" Type="http://schemas.openxmlformats.org/officeDocument/2006/relationships/slide" Target="slides/slide4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6" Type="http://schemas.openxmlformats.org/officeDocument/2006/relationships/tags" Target="tags/tag1.xml"/><Relationship Id="rId15" Type="http://schemas.openxmlformats.org/officeDocument/2006/relationships/tableStyles" Target="tableStyles.xml"/><Relationship Id="rId14" Type="http://schemas.openxmlformats.org/officeDocument/2006/relationships/viewProps" Target="viewProps.xml"/><Relationship Id="rId13" Type="http://schemas.openxmlformats.org/officeDocument/2006/relationships/presProps" Target="presProps.xml"/><Relationship Id="rId12" Type="http://schemas.openxmlformats.org/officeDocument/2006/relationships/slide" Target="slides/slide9.xml"/><Relationship Id="rId11" Type="http://schemas.openxmlformats.org/officeDocument/2006/relationships/slide" Target="slides/slide8.xml"/><Relationship Id="rId10" Type="http://schemas.openxmlformats.org/officeDocument/2006/relationships/slide" Target="slides/slide7.xml"/><Relationship Id="rId1" Type="http://schemas.openxmlformats.org/officeDocument/2006/relationships/slideMaster" Target="slideMasters/slideMaster1.xml"/></Relationships>
</file>

<file path=ppt/media/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7FD1E6A-31CD-48F8-AEBA-4DE46ABD0A1F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二级</a:t>
            </a:r>
            <a:endParaRPr lang="zh-CN" altLang="en-US"/>
          </a:p>
          <a:p>
            <a:pPr lvl="2"/>
            <a:r>
              <a:rPr lang="zh-CN" altLang="en-US"/>
              <a:t>三级</a:t>
            </a:r>
            <a:endParaRPr lang="zh-CN" altLang="en-US"/>
          </a:p>
          <a:p>
            <a:pPr lvl="3"/>
            <a:r>
              <a:rPr lang="zh-CN" altLang="en-US"/>
              <a:t>四级</a:t>
            </a:r>
            <a:endParaRPr lang="zh-CN" altLang="en-US"/>
          </a:p>
          <a:p>
            <a:pPr lvl="4"/>
            <a:r>
              <a:rPr lang="zh-CN" altLang="en-US"/>
              <a:t>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0B9200F-9DC5-4240-A469-33435C13061B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3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8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zh-CN" altLang="en-US" dirty="0"/>
              <a:t>自己可以有规划得完成相关的项目实践和知识，并针对自己还不够的能力进行提升。</a:t>
            </a:r>
            <a:endParaRPr lang="zh-CN" altLang="en-US" dirty="0"/>
          </a:p>
          <a:p>
            <a:r>
              <a:rPr lang="zh-CN" altLang="en-US" dirty="0"/>
              <a:t>威胁因素（</a:t>
            </a:r>
            <a:r>
              <a:rPr lang="en-US" altLang="zh-CN" dirty="0"/>
              <a:t>T</a:t>
            </a:r>
            <a:r>
              <a:rPr lang="zh-CN" altLang="en-US" dirty="0"/>
              <a:t>）：建筑行业领域较好的就业前景引发竞争日趋激烈，建筑行业性别歧视的客观事实。</a:t>
            </a:r>
            <a:endParaRPr lang="zh-CN" altLang="en-US" dirty="0"/>
          </a:p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10B9200F-9DC5-4240-A469-33435C13061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10B9200F-9DC5-4240-A469-33435C13061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7ED32F-28EB-4BD6-BCF6-05BF8F1A8E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1CD6CC-04AE-48CC-BE8B-985FEC6A004D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二级</a:t>
            </a:r>
            <a:endParaRPr lang="zh-CN" altLang="en-US"/>
          </a:p>
          <a:p>
            <a:pPr lvl="2"/>
            <a:r>
              <a:rPr lang="zh-CN" altLang="en-US"/>
              <a:t>三级</a:t>
            </a:r>
            <a:endParaRPr lang="zh-CN" altLang="en-US"/>
          </a:p>
          <a:p>
            <a:pPr lvl="3"/>
            <a:r>
              <a:rPr lang="zh-CN" altLang="en-US"/>
              <a:t>四级</a:t>
            </a:r>
            <a:endParaRPr lang="zh-CN" altLang="en-US"/>
          </a:p>
          <a:p>
            <a:pPr lvl="4"/>
            <a:r>
              <a:rPr lang="zh-CN" altLang="en-US"/>
              <a:t>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7ED32F-28EB-4BD6-BCF6-05BF8F1A8E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1CD6CC-04AE-48CC-BE8B-985FEC6A004D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二级</a:t>
            </a:r>
            <a:endParaRPr lang="zh-CN" altLang="en-US"/>
          </a:p>
          <a:p>
            <a:pPr lvl="2"/>
            <a:r>
              <a:rPr lang="zh-CN" altLang="en-US"/>
              <a:t>三级</a:t>
            </a:r>
            <a:endParaRPr lang="zh-CN" altLang="en-US"/>
          </a:p>
          <a:p>
            <a:pPr lvl="3"/>
            <a:r>
              <a:rPr lang="zh-CN" altLang="en-US"/>
              <a:t>四级</a:t>
            </a:r>
            <a:endParaRPr lang="zh-CN" altLang="en-US"/>
          </a:p>
          <a:p>
            <a:pPr lvl="4"/>
            <a:r>
              <a:rPr lang="zh-CN" altLang="en-US"/>
              <a:t>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7ED32F-28EB-4BD6-BCF6-05BF8F1A8E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1CD6CC-04AE-48CC-BE8B-985FEC6A004D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矩形: 圆角 6"/>
          <p:cNvSpPr/>
          <p:nvPr userDrawn="1"/>
        </p:nvSpPr>
        <p:spPr>
          <a:xfrm>
            <a:off x="406400" y="457200"/>
            <a:ext cx="469900" cy="469900"/>
          </a:xfrm>
          <a:prstGeom prst="roundRect">
            <a:avLst/>
          </a:prstGeom>
          <a:solidFill>
            <a:srgbClr val="0DCFD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矩形: 圆角 7"/>
          <p:cNvSpPr/>
          <p:nvPr userDrawn="1"/>
        </p:nvSpPr>
        <p:spPr>
          <a:xfrm>
            <a:off x="304800" y="330200"/>
            <a:ext cx="469900" cy="469900"/>
          </a:xfrm>
          <a:prstGeom prst="roundRect">
            <a:avLst/>
          </a:prstGeom>
          <a:solidFill>
            <a:srgbClr val="4E72F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cxnSp>
        <p:nvCxnSpPr>
          <p:cNvPr id="9" name="直接连接符 8"/>
          <p:cNvCxnSpPr/>
          <p:nvPr userDrawn="1"/>
        </p:nvCxnSpPr>
        <p:spPr>
          <a:xfrm>
            <a:off x="1066800" y="927100"/>
            <a:ext cx="9817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0" name="组合 9"/>
          <p:cNvGrpSpPr/>
          <p:nvPr userDrawn="1"/>
        </p:nvGrpSpPr>
        <p:grpSpPr>
          <a:xfrm>
            <a:off x="11010900" y="330200"/>
            <a:ext cx="716007" cy="561612"/>
            <a:chOff x="10672118" y="14591"/>
            <a:chExt cx="911904" cy="715267"/>
          </a:xfrm>
          <a:solidFill>
            <a:srgbClr val="029FA8"/>
          </a:solidFill>
        </p:grpSpPr>
        <p:sp>
          <p:nvSpPr>
            <p:cNvPr id="11" name="椭圆 10"/>
            <p:cNvSpPr/>
            <p:nvPr/>
          </p:nvSpPr>
          <p:spPr>
            <a:xfrm>
              <a:off x="10672118" y="14591"/>
              <a:ext cx="125356" cy="125356"/>
            </a:xfrm>
            <a:prstGeom prst="ellipse">
              <a:avLst/>
            </a:prstGeom>
            <a:solidFill>
              <a:srgbClr val="4E72F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ym typeface="+mn-lt"/>
              </a:endParaRPr>
            </a:p>
          </p:txBody>
        </p:sp>
        <p:sp>
          <p:nvSpPr>
            <p:cNvPr id="12" name="椭圆 11"/>
            <p:cNvSpPr/>
            <p:nvPr/>
          </p:nvSpPr>
          <p:spPr>
            <a:xfrm>
              <a:off x="10868755" y="14591"/>
              <a:ext cx="125356" cy="125356"/>
            </a:xfrm>
            <a:prstGeom prst="ellipse">
              <a:avLst/>
            </a:prstGeom>
            <a:solidFill>
              <a:srgbClr val="4E72F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ym typeface="+mn-lt"/>
              </a:endParaRPr>
            </a:p>
          </p:txBody>
        </p:sp>
        <p:sp>
          <p:nvSpPr>
            <p:cNvPr id="13" name="椭圆 12"/>
            <p:cNvSpPr/>
            <p:nvPr/>
          </p:nvSpPr>
          <p:spPr>
            <a:xfrm>
              <a:off x="11065391" y="14591"/>
              <a:ext cx="125356" cy="125356"/>
            </a:xfrm>
            <a:prstGeom prst="ellipse">
              <a:avLst/>
            </a:prstGeom>
            <a:solidFill>
              <a:srgbClr val="4E72F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ym typeface="+mn-lt"/>
              </a:endParaRPr>
            </a:p>
          </p:txBody>
        </p:sp>
        <p:sp>
          <p:nvSpPr>
            <p:cNvPr id="14" name="椭圆 13"/>
            <p:cNvSpPr/>
            <p:nvPr/>
          </p:nvSpPr>
          <p:spPr>
            <a:xfrm>
              <a:off x="11262029" y="14591"/>
              <a:ext cx="125356" cy="125356"/>
            </a:xfrm>
            <a:prstGeom prst="ellipse">
              <a:avLst/>
            </a:prstGeom>
            <a:solidFill>
              <a:srgbClr val="4E72F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ym typeface="+mn-lt"/>
              </a:endParaRPr>
            </a:p>
          </p:txBody>
        </p:sp>
        <p:sp>
          <p:nvSpPr>
            <p:cNvPr id="15" name="椭圆 14"/>
            <p:cNvSpPr/>
            <p:nvPr/>
          </p:nvSpPr>
          <p:spPr>
            <a:xfrm>
              <a:off x="11458666" y="14591"/>
              <a:ext cx="125356" cy="125356"/>
            </a:xfrm>
            <a:prstGeom prst="ellipse">
              <a:avLst/>
            </a:prstGeom>
            <a:solidFill>
              <a:srgbClr val="4E72F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ym typeface="+mn-lt"/>
              </a:endParaRPr>
            </a:p>
          </p:txBody>
        </p:sp>
        <p:sp>
          <p:nvSpPr>
            <p:cNvPr id="16" name="椭圆 15"/>
            <p:cNvSpPr/>
            <p:nvPr/>
          </p:nvSpPr>
          <p:spPr>
            <a:xfrm>
              <a:off x="10672118" y="211228"/>
              <a:ext cx="125356" cy="125356"/>
            </a:xfrm>
            <a:prstGeom prst="ellipse">
              <a:avLst/>
            </a:prstGeom>
            <a:solidFill>
              <a:srgbClr val="4E72F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ym typeface="+mn-lt"/>
              </a:endParaRPr>
            </a:p>
          </p:txBody>
        </p:sp>
        <p:sp>
          <p:nvSpPr>
            <p:cNvPr id="17" name="椭圆 16"/>
            <p:cNvSpPr/>
            <p:nvPr/>
          </p:nvSpPr>
          <p:spPr>
            <a:xfrm>
              <a:off x="10868755" y="211228"/>
              <a:ext cx="125356" cy="125356"/>
            </a:xfrm>
            <a:prstGeom prst="ellipse">
              <a:avLst/>
            </a:prstGeom>
            <a:solidFill>
              <a:srgbClr val="4E72F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ym typeface="+mn-lt"/>
              </a:endParaRPr>
            </a:p>
          </p:txBody>
        </p:sp>
        <p:sp>
          <p:nvSpPr>
            <p:cNvPr id="18" name="椭圆 17"/>
            <p:cNvSpPr/>
            <p:nvPr/>
          </p:nvSpPr>
          <p:spPr>
            <a:xfrm>
              <a:off x="11065391" y="211228"/>
              <a:ext cx="125356" cy="125356"/>
            </a:xfrm>
            <a:prstGeom prst="ellipse">
              <a:avLst/>
            </a:prstGeom>
            <a:solidFill>
              <a:srgbClr val="4E72F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ym typeface="+mn-lt"/>
              </a:endParaRPr>
            </a:p>
          </p:txBody>
        </p:sp>
        <p:sp>
          <p:nvSpPr>
            <p:cNvPr id="19" name="椭圆 18"/>
            <p:cNvSpPr/>
            <p:nvPr/>
          </p:nvSpPr>
          <p:spPr>
            <a:xfrm>
              <a:off x="11262029" y="211228"/>
              <a:ext cx="125356" cy="125356"/>
            </a:xfrm>
            <a:prstGeom prst="ellipse">
              <a:avLst/>
            </a:prstGeom>
            <a:solidFill>
              <a:srgbClr val="4E72F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ym typeface="+mn-lt"/>
              </a:endParaRPr>
            </a:p>
          </p:txBody>
        </p:sp>
        <p:sp>
          <p:nvSpPr>
            <p:cNvPr id="20" name="椭圆 19"/>
            <p:cNvSpPr/>
            <p:nvPr/>
          </p:nvSpPr>
          <p:spPr>
            <a:xfrm>
              <a:off x="11458666" y="211228"/>
              <a:ext cx="125356" cy="125356"/>
            </a:xfrm>
            <a:prstGeom prst="ellipse">
              <a:avLst/>
            </a:prstGeom>
            <a:solidFill>
              <a:srgbClr val="4E72F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ym typeface="+mn-lt"/>
              </a:endParaRPr>
            </a:p>
          </p:txBody>
        </p:sp>
        <p:sp>
          <p:nvSpPr>
            <p:cNvPr id="21" name="椭圆 20"/>
            <p:cNvSpPr/>
            <p:nvPr/>
          </p:nvSpPr>
          <p:spPr>
            <a:xfrm>
              <a:off x="10672118" y="407864"/>
              <a:ext cx="125356" cy="125356"/>
            </a:xfrm>
            <a:prstGeom prst="ellipse">
              <a:avLst/>
            </a:prstGeom>
            <a:solidFill>
              <a:srgbClr val="4E72F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ym typeface="+mn-lt"/>
              </a:endParaRPr>
            </a:p>
          </p:txBody>
        </p:sp>
        <p:sp>
          <p:nvSpPr>
            <p:cNvPr id="22" name="椭圆 21"/>
            <p:cNvSpPr/>
            <p:nvPr/>
          </p:nvSpPr>
          <p:spPr>
            <a:xfrm>
              <a:off x="10868755" y="407864"/>
              <a:ext cx="125356" cy="125356"/>
            </a:xfrm>
            <a:prstGeom prst="ellipse">
              <a:avLst/>
            </a:prstGeom>
            <a:solidFill>
              <a:srgbClr val="4E72F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ym typeface="+mn-lt"/>
              </a:endParaRPr>
            </a:p>
          </p:txBody>
        </p:sp>
        <p:sp>
          <p:nvSpPr>
            <p:cNvPr id="23" name="椭圆 22"/>
            <p:cNvSpPr/>
            <p:nvPr/>
          </p:nvSpPr>
          <p:spPr>
            <a:xfrm>
              <a:off x="11065391" y="407864"/>
              <a:ext cx="125356" cy="125356"/>
            </a:xfrm>
            <a:prstGeom prst="ellipse">
              <a:avLst/>
            </a:prstGeom>
            <a:solidFill>
              <a:srgbClr val="4E72F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ym typeface="+mn-lt"/>
              </a:endParaRPr>
            </a:p>
          </p:txBody>
        </p:sp>
        <p:sp>
          <p:nvSpPr>
            <p:cNvPr id="24" name="椭圆 23"/>
            <p:cNvSpPr/>
            <p:nvPr/>
          </p:nvSpPr>
          <p:spPr>
            <a:xfrm>
              <a:off x="11262029" y="407864"/>
              <a:ext cx="125356" cy="125356"/>
            </a:xfrm>
            <a:prstGeom prst="ellipse">
              <a:avLst/>
            </a:prstGeom>
            <a:solidFill>
              <a:srgbClr val="4E72F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ym typeface="+mn-lt"/>
              </a:endParaRPr>
            </a:p>
          </p:txBody>
        </p:sp>
        <p:sp>
          <p:nvSpPr>
            <p:cNvPr id="25" name="椭圆 24"/>
            <p:cNvSpPr/>
            <p:nvPr/>
          </p:nvSpPr>
          <p:spPr>
            <a:xfrm>
              <a:off x="11458666" y="407864"/>
              <a:ext cx="125356" cy="125356"/>
            </a:xfrm>
            <a:prstGeom prst="ellipse">
              <a:avLst/>
            </a:prstGeom>
            <a:solidFill>
              <a:srgbClr val="4E72F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ym typeface="+mn-lt"/>
              </a:endParaRPr>
            </a:p>
          </p:txBody>
        </p:sp>
        <p:sp>
          <p:nvSpPr>
            <p:cNvPr id="26" name="椭圆 25"/>
            <p:cNvSpPr/>
            <p:nvPr/>
          </p:nvSpPr>
          <p:spPr>
            <a:xfrm>
              <a:off x="10672118" y="604502"/>
              <a:ext cx="125356" cy="125356"/>
            </a:xfrm>
            <a:prstGeom prst="ellipse">
              <a:avLst/>
            </a:prstGeom>
            <a:solidFill>
              <a:srgbClr val="4E72F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ym typeface="+mn-lt"/>
              </a:endParaRPr>
            </a:p>
          </p:txBody>
        </p:sp>
        <p:sp>
          <p:nvSpPr>
            <p:cNvPr id="27" name="椭圆 26"/>
            <p:cNvSpPr/>
            <p:nvPr/>
          </p:nvSpPr>
          <p:spPr>
            <a:xfrm>
              <a:off x="10868755" y="604502"/>
              <a:ext cx="125356" cy="125356"/>
            </a:xfrm>
            <a:prstGeom prst="ellipse">
              <a:avLst/>
            </a:prstGeom>
            <a:solidFill>
              <a:srgbClr val="4E72F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ym typeface="+mn-lt"/>
              </a:endParaRPr>
            </a:p>
          </p:txBody>
        </p:sp>
        <p:sp>
          <p:nvSpPr>
            <p:cNvPr id="28" name="椭圆 27"/>
            <p:cNvSpPr/>
            <p:nvPr/>
          </p:nvSpPr>
          <p:spPr>
            <a:xfrm>
              <a:off x="11065391" y="604502"/>
              <a:ext cx="125356" cy="125356"/>
            </a:xfrm>
            <a:prstGeom prst="ellipse">
              <a:avLst/>
            </a:prstGeom>
            <a:solidFill>
              <a:srgbClr val="4E72F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ym typeface="+mn-lt"/>
              </a:endParaRPr>
            </a:p>
          </p:txBody>
        </p:sp>
        <p:sp>
          <p:nvSpPr>
            <p:cNvPr id="29" name="椭圆 28"/>
            <p:cNvSpPr/>
            <p:nvPr/>
          </p:nvSpPr>
          <p:spPr>
            <a:xfrm>
              <a:off x="11262029" y="604502"/>
              <a:ext cx="125356" cy="125356"/>
            </a:xfrm>
            <a:prstGeom prst="ellipse">
              <a:avLst/>
            </a:prstGeom>
            <a:solidFill>
              <a:srgbClr val="4E72F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ym typeface="+mn-lt"/>
              </a:endParaRPr>
            </a:p>
          </p:txBody>
        </p:sp>
        <p:sp>
          <p:nvSpPr>
            <p:cNvPr id="30" name="椭圆 29"/>
            <p:cNvSpPr/>
            <p:nvPr/>
          </p:nvSpPr>
          <p:spPr>
            <a:xfrm>
              <a:off x="11458666" y="604502"/>
              <a:ext cx="125356" cy="125356"/>
            </a:xfrm>
            <a:prstGeom prst="ellipse">
              <a:avLst/>
            </a:prstGeom>
            <a:solidFill>
              <a:srgbClr val="4E72F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ym typeface="+mn-lt"/>
              </a:endParaRPr>
            </a:p>
          </p:txBody>
        </p:sp>
      </p:grp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7ED32F-28EB-4BD6-BCF6-05BF8F1A8E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1CD6CC-04AE-48CC-BE8B-985FEC6A004D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二级</a:t>
            </a:r>
            <a:endParaRPr lang="zh-CN" altLang="en-US"/>
          </a:p>
          <a:p>
            <a:pPr lvl="2"/>
            <a:r>
              <a:rPr lang="zh-CN" altLang="en-US"/>
              <a:t>三级</a:t>
            </a:r>
            <a:endParaRPr lang="zh-CN" altLang="en-US"/>
          </a:p>
          <a:p>
            <a:pPr lvl="3"/>
            <a:r>
              <a:rPr lang="zh-CN" altLang="en-US"/>
              <a:t>四级</a:t>
            </a:r>
            <a:endParaRPr lang="zh-CN" altLang="en-US"/>
          </a:p>
          <a:p>
            <a:pPr lvl="4"/>
            <a:r>
              <a:rPr lang="zh-CN" altLang="en-US"/>
              <a:t>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二级</a:t>
            </a:r>
            <a:endParaRPr lang="zh-CN" altLang="en-US"/>
          </a:p>
          <a:p>
            <a:pPr lvl="2"/>
            <a:r>
              <a:rPr lang="zh-CN" altLang="en-US"/>
              <a:t>三级</a:t>
            </a:r>
            <a:endParaRPr lang="zh-CN" altLang="en-US"/>
          </a:p>
          <a:p>
            <a:pPr lvl="3"/>
            <a:r>
              <a:rPr lang="zh-CN" altLang="en-US"/>
              <a:t>四级</a:t>
            </a:r>
            <a:endParaRPr lang="zh-CN" altLang="en-US"/>
          </a:p>
          <a:p>
            <a:pPr lvl="4"/>
            <a:r>
              <a:rPr lang="zh-CN" altLang="en-US"/>
              <a:t>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7ED32F-28EB-4BD6-BCF6-05BF8F1A8E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1CD6CC-04AE-48CC-BE8B-985FEC6A004D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二级</a:t>
            </a:r>
            <a:endParaRPr lang="zh-CN" altLang="en-US"/>
          </a:p>
          <a:p>
            <a:pPr lvl="2"/>
            <a:r>
              <a:rPr lang="zh-CN" altLang="en-US"/>
              <a:t>三级</a:t>
            </a:r>
            <a:endParaRPr lang="zh-CN" altLang="en-US"/>
          </a:p>
          <a:p>
            <a:pPr lvl="3"/>
            <a:r>
              <a:rPr lang="zh-CN" altLang="en-US"/>
              <a:t>四级</a:t>
            </a:r>
            <a:endParaRPr lang="zh-CN" altLang="en-US"/>
          </a:p>
          <a:p>
            <a:pPr lvl="4"/>
            <a:r>
              <a:rPr lang="zh-CN" altLang="en-US"/>
              <a:t>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二级</a:t>
            </a:r>
            <a:endParaRPr lang="zh-CN" altLang="en-US"/>
          </a:p>
          <a:p>
            <a:pPr lvl="2"/>
            <a:r>
              <a:rPr lang="zh-CN" altLang="en-US"/>
              <a:t>三级</a:t>
            </a:r>
            <a:endParaRPr lang="zh-CN" altLang="en-US"/>
          </a:p>
          <a:p>
            <a:pPr lvl="3"/>
            <a:r>
              <a:rPr lang="zh-CN" altLang="en-US"/>
              <a:t>四级</a:t>
            </a:r>
            <a:endParaRPr lang="zh-CN" altLang="en-US"/>
          </a:p>
          <a:p>
            <a:pPr lvl="4"/>
            <a:r>
              <a:rPr lang="zh-CN" altLang="en-US"/>
              <a:t>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7ED32F-28EB-4BD6-BCF6-05BF8F1A8E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1CD6CC-04AE-48CC-BE8B-985FEC6A004D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7ED32F-28EB-4BD6-BCF6-05BF8F1A8E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1CD6CC-04AE-48CC-BE8B-985FEC6A004D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7ED32F-28EB-4BD6-BCF6-05BF8F1A8E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1CD6CC-04AE-48CC-BE8B-985FEC6A004D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二级</a:t>
            </a:r>
            <a:endParaRPr lang="zh-CN" altLang="en-US"/>
          </a:p>
          <a:p>
            <a:pPr lvl="2"/>
            <a:r>
              <a:rPr lang="zh-CN" altLang="en-US"/>
              <a:t>三级</a:t>
            </a:r>
            <a:endParaRPr lang="zh-CN" altLang="en-US"/>
          </a:p>
          <a:p>
            <a:pPr lvl="3"/>
            <a:r>
              <a:rPr lang="zh-CN" altLang="en-US"/>
              <a:t>四级</a:t>
            </a:r>
            <a:endParaRPr lang="zh-CN" altLang="en-US"/>
          </a:p>
          <a:p>
            <a:pPr lvl="4"/>
            <a:r>
              <a:rPr lang="zh-CN" altLang="en-US"/>
              <a:t>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7ED32F-28EB-4BD6-BCF6-05BF8F1A8E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1CD6CC-04AE-48CC-BE8B-985FEC6A004D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7ED32F-28EB-4BD6-BCF6-05BF8F1A8E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1CD6CC-04AE-48CC-BE8B-985FEC6A004D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二级</a:t>
            </a:r>
            <a:endParaRPr lang="zh-CN" altLang="en-US"/>
          </a:p>
          <a:p>
            <a:pPr lvl="2"/>
            <a:r>
              <a:rPr lang="zh-CN" altLang="en-US"/>
              <a:t>三级</a:t>
            </a:r>
            <a:endParaRPr lang="zh-CN" altLang="en-US"/>
          </a:p>
          <a:p>
            <a:pPr lvl="3"/>
            <a:r>
              <a:rPr lang="zh-CN" altLang="en-US"/>
              <a:t>四级</a:t>
            </a:r>
            <a:endParaRPr lang="zh-CN" altLang="en-US"/>
          </a:p>
          <a:p>
            <a:pPr lvl="4"/>
            <a:r>
              <a:rPr lang="zh-CN" altLang="en-US"/>
              <a:t>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7ED32F-28EB-4BD6-BCF6-05BF8F1A8E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1CD6CC-04AE-48CC-BE8B-985FEC6A004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image" Target="../media/image2.png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image" Target="../media/image1.png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0" y="4415066"/>
            <a:ext cx="12192000" cy="310968"/>
          </a:xfrm>
          <a:prstGeom prst="rect">
            <a:avLst/>
          </a:prstGeom>
          <a:solidFill>
            <a:srgbClr val="0DCFD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5" name="矩形 4"/>
          <p:cNvSpPr/>
          <p:nvPr/>
        </p:nvSpPr>
        <p:spPr>
          <a:xfrm>
            <a:off x="0" y="0"/>
            <a:ext cx="12192000" cy="4621696"/>
          </a:xfrm>
          <a:prstGeom prst="rect">
            <a:avLst/>
          </a:prstGeom>
          <a:gradFill flip="none" rotWithShape="1">
            <a:gsLst>
              <a:gs pos="0">
                <a:srgbClr val="3D65F6"/>
              </a:gs>
              <a:gs pos="100000">
                <a:srgbClr val="3D65F6">
                  <a:alpha val="90000"/>
                </a:srgbClr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6" name="文本框 5"/>
          <p:cNvSpPr txBox="1"/>
          <p:nvPr/>
        </p:nvSpPr>
        <p:spPr>
          <a:xfrm>
            <a:off x="675614" y="5470359"/>
            <a:ext cx="1249680" cy="3683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r>
              <a:rPr lang="zh-CN" altLang="en-US" b="1" dirty="0">
                <a:solidFill>
                  <a:schemeClr val="tx1">
                    <a:lumMod val="75000"/>
                    <a:lumOff val="2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姓名：</a:t>
            </a:r>
            <a:r>
              <a:rPr lang="en-US" altLang="zh-CN" b="1" dirty="0">
                <a:solidFill>
                  <a:schemeClr val="tx1">
                    <a:lumMod val="75000"/>
                    <a:lumOff val="2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xxx</a:t>
            </a:r>
            <a:endParaRPr lang="en-US" altLang="zh-CN" b="1" dirty="0">
              <a:solidFill>
                <a:schemeClr val="tx1">
                  <a:lumMod val="75000"/>
                  <a:lumOff val="25000"/>
                </a:schemeClr>
              </a:solidFill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3242946" y="5470359"/>
            <a:ext cx="1249680" cy="3683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r>
              <a:rPr lang="zh-CN" altLang="en-US" b="1" dirty="0">
                <a:solidFill>
                  <a:schemeClr val="tx1">
                    <a:lumMod val="75000"/>
                    <a:lumOff val="2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学号：</a:t>
            </a:r>
            <a:r>
              <a:rPr lang="en-US" altLang="zh-CN" b="1" dirty="0">
                <a:solidFill>
                  <a:schemeClr val="tx1">
                    <a:lumMod val="75000"/>
                    <a:lumOff val="2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xxx</a:t>
            </a:r>
            <a:endParaRPr lang="en-US" altLang="zh-CN" b="1" dirty="0">
              <a:solidFill>
                <a:schemeClr val="tx1">
                  <a:lumMod val="75000"/>
                  <a:lumOff val="25000"/>
                </a:schemeClr>
              </a:solidFill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8" name="文本框 7"/>
          <p:cNvSpPr txBox="1"/>
          <p:nvPr/>
        </p:nvSpPr>
        <p:spPr>
          <a:xfrm>
            <a:off x="402813" y="1883520"/>
            <a:ext cx="7055605" cy="120032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zh-CN" altLang="en-US" sz="72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生涯发展报告</a:t>
            </a:r>
            <a:endParaRPr lang="zh-CN" altLang="en-US" sz="72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9" name="文本框 8"/>
          <p:cNvSpPr txBox="1"/>
          <p:nvPr/>
        </p:nvSpPr>
        <p:spPr>
          <a:xfrm>
            <a:off x="522549" y="3430376"/>
            <a:ext cx="4346906" cy="70675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altLang="zh-CN" sz="40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xxx</a:t>
            </a:r>
            <a:endParaRPr lang="en-US" altLang="zh-CN" sz="40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10" name="文本框 9"/>
          <p:cNvSpPr txBox="1"/>
          <p:nvPr/>
        </p:nvSpPr>
        <p:spPr>
          <a:xfrm>
            <a:off x="675614" y="294648"/>
            <a:ext cx="11267375" cy="34470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altLang="zh-CN" sz="10900" dirty="0">
                <a:solidFill>
                  <a:schemeClr val="bg1">
                    <a:lumMod val="95000"/>
                    <a:alpha val="17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Safety Engineering</a:t>
            </a:r>
            <a:endParaRPr lang="zh-CN" altLang="en-US" sz="10900" dirty="0">
              <a:solidFill>
                <a:schemeClr val="bg1">
                  <a:lumMod val="95000"/>
                  <a:alpha val="17000"/>
                </a:schemeClr>
              </a:solidFill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pic>
        <p:nvPicPr>
          <p:cNvPr id="11" name="图片 10" descr="图片包含 游戏机&#10;&#10;描述已自动生成"/>
          <p:cNvPicPr>
            <a:picLocks noChangeAspect="1"/>
          </p:cNvPicPr>
          <p:nvPr/>
        </p:nvPicPr>
        <p:blipFill>
          <a:blip r:embed="rId1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6236040" y="1893649"/>
            <a:ext cx="5834206" cy="5834206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/>
        </p:nvSpPr>
        <p:spPr>
          <a:xfrm>
            <a:off x="4140200" y="1"/>
            <a:ext cx="317500" cy="6858000"/>
          </a:xfrm>
          <a:prstGeom prst="rect">
            <a:avLst/>
          </a:prstGeom>
          <a:solidFill>
            <a:srgbClr val="0DCFD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0" y="0"/>
            <a:ext cx="4330700" cy="6858000"/>
          </a:xfrm>
          <a:prstGeom prst="rect">
            <a:avLst/>
          </a:prstGeom>
          <a:gradFill flip="none" rotWithShape="1">
            <a:gsLst>
              <a:gs pos="0">
                <a:srgbClr val="3D65F6"/>
              </a:gs>
              <a:gs pos="100000">
                <a:srgbClr val="3D65F6">
                  <a:alpha val="90000"/>
                </a:srgbClr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967654" y="2234506"/>
            <a:ext cx="2649393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8800" b="1" dirty="0">
                <a:solidFill>
                  <a:schemeClr val="bg1"/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目录</a:t>
            </a:r>
            <a:endParaRPr lang="zh-CN" altLang="en-US" sz="8800" b="1" dirty="0">
              <a:solidFill>
                <a:schemeClr val="bg1"/>
              </a:solidFill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6" name="文本框 5"/>
          <p:cNvSpPr txBox="1"/>
          <p:nvPr/>
        </p:nvSpPr>
        <p:spPr>
          <a:xfrm>
            <a:off x="254000" y="3296334"/>
            <a:ext cx="40767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6600" dirty="0">
                <a:solidFill>
                  <a:schemeClr val="bg1"/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contents</a:t>
            </a:r>
            <a:endParaRPr lang="zh-CN" altLang="en-US" sz="6600" dirty="0">
              <a:solidFill>
                <a:schemeClr val="bg1"/>
              </a:solidFill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grpSp>
        <p:nvGrpSpPr>
          <p:cNvPr id="17" name="组合 16"/>
          <p:cNvGrpSpPr/>
          <p:nvPr/>
        </p:nvGrpSpPr>
        <p:grpSpPr>
          <a:xfrm>
            <a:off x="6440486" y="610863"/>
            <a:ext cx="4060827" cy="5636274"/>
            <a:chOff x="7734302" y="2005906"/>
            <a:chExt cx="2663825" cy="3697288"/>
          </a:xfrm>
        </p:grpSpPr>
        <p:sp>
          <p:nvSpPr>
            <p:cNvPr id="7" name="AutoShape 10"/>
            <p:cNvSpPr>
              <a:spLocks noChangeArrowheads="1"/>
            </p:cNvSpPr>
            <p:nvPr/>
          </p:nvSpPr>
          <p:spPr bwMode="auto">
            <a:xfrm>
              <a:off x="7734302" y="2005906"/>
              <a:ext cx="2663825" cy="457200"/>
            </a:xfrm>
            <a:prstGeom prst="roundRect">
              <a:avLst>
                <a:gd name="adj" fmla="val 16667"/>
              </a:avLst>
            </a:prstGeom>
            <a:solidFill>
              <a:srgbClr val="00CCFF">
                <a:alpha val="43137"/>
              </a:srgbClr>
            </a:solidFill>
            <a:ln w="12700">
              <a:solidFill>
                <a:schemeClr val="bg1"/>
              </a:solidFill>
              <a:round/>
            </a:ln>
            <a:effectLst>
              <a:outerShdw dist="107763" dir="2700000" algn="ctr" rotWithShape="0">
                <a:srgbClr val="333333">
                  <a:alpha val="50000"/>
                </a:srgbClr>
              </a:outerShdw>
            </a:effectLst>
          </p:spPr>
          <p:txBody>
            <a:bodyPr wrap="none" anchor="ctr"/>
            <a:lstStyle>
              <a:lvl1pPr>
                <a:spcBef>
                  <a:spcPct val="20000"/>
                </a:spcBef>
                <a:buClr>
                  <a:srgbClr val="0BD0D9"/>
                </a:buClr>
                <a:buSzPct val="95000"/>
                <a:buFont typeface="Wingdings 2" panose="05020102010507070707" pitchFamily="18" charset="2"/>
                <a:buChar char=""/>
                <a:defRPr sz="2600">
                  <a:solidFill>
                    <a:schemeClr val="tx1"/>
                  </a:solidFill>
                  <a:latin typeface="Constantia" panose="02030602050306030303" pitchFamily="18" charset="0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1"/>
                </a:buClr>
                <a:buSzPct val="85000"/>
                <a:buFont typeface="Wingdings 2" panose="05020102010507070707" pitchFamily="18" charset="2"/>
                <a:buChar char=""/>
                <a:defRPr sz="2400">
                  <a:solidFill>
                    <a:schemeClr val="tx1"/>
                  </a:solidFill>
                  <a:latin typeface="Constantia" panose="02030602050306030303" pitchFamily="18" charset="0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 2" panose="05020102010507070707" pitchFamily="18" charset="2"/>
                <a:buChar char=""/>
                <a:defRPr sz="2100">
                  <a:solidFill>
                    <a:schemeClr val="tx1"/>
                  </a:solidFill>
                  <a:latin typeface="Constantia" panose="02030602050306030303" pitchFamily="18" charset="0"/>
                </a:defRPr>
              </a:lvl3pPr>
              <a:lvl4pPr marL="1600200" indent="-228600">
                <a:spcBef>
                  <a:spcPct val="20000"/>
                </a:spcBef>
                <a:buClr>
                  <a:srgbClr val="0BD0D9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4pPr>
              <a:lvl5pPr marL="2057400" indent="-228600">
                <a:spcBef>
                  <a:spcPct val="20000"/>
                </a:spcBef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9pPr>
            </a:lstStyle>
            <a:p>
              <a:pPr>
                <a:spcBef>
                  <a:spcPct val="0"/>
                </a:spcBef>
                <a:buClrTx/>
                <a:buSzTx/>
                <a:buFontTx/>
                <a:buNone/>
              </a:pPr>
              <a:endParaRPr lang="zh-CN" altLang="en-US" sz="280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endParaRPr>
            </a:p>
          </p:txBody>
        </p:sp>
        <p:sp>
          <p:nvSpPr>
            <p:cNvPr id="8" name="AutoShape 11"/>
            <p:cNvSpPr>
              <a:spLocks noChangeArrowheads="1"/>
            </p:cNvSpPr>
            <p:nvPr/>
          </p:nvSpPr>
          <p:spPr bwMode="auto">
            <a:xfrm>
              <a:off x="7734302" y="2798069"/>
              <a:ext cx="2663825" cy="457200"/>
            </a:xfrm>
            <a:prstGeom prst="roundRect">
              <a:avLst>
                <a:gd name="adj" fmla="val 16667"/>
              </a:avLst>
            </a:prstGeom>
            <a:solidFill>
              <a:srgbClr val="00CCFF">
                <a:alpha val="43137"/>
              </a:srgbClr>
            </a:solidFill>
            <a:ln w="12700">
              <a:solidFill>
                <a:schemeClr val="bg1"/>
              </a:solidFill>
              <a:round/>
            </a:ln>
            <a:effectLst>
              <a:outerShdw dist="107763" dir="2700000" algn="ctr" rotWithShape="0">
                <a:srgbClr val="333333">
                  <a:alpha val="50000"/>
                </a:srgbClr>
              </a:outerShdw>
            </a:effectLst>
          </p:spPr>
          <p:txBody>
            <a:bodyPr wrap="none" anchor="ctr"/>
            <a:lstStyle>
              <a:lvl1pPr>
                <a:spcBef>
                  <a:spcPct val="20000"/>
                </a:spcBef>
                <a:buClr>
                  <a:srgbClr val="0BD0D9"/>
                </a:buClr>
                <a:buSzPct val="95000"/>
                <a:buFont typeface="Wingdings 2" panose="05020102010507070707" pitchFamily="18" charset="2"/>
                <a:buChar char=""/>
                <a:defRPr sz="2600">
                  <a:solidFill>
                    <a:schemeClr val="tx1"/>
                  </a:solidFill>
                  <a:latin typeface="Constantia" panose="02030602050306030303" pitchFamily="18" charset="0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1"/>
                </a:buClr>
                <a:buSzPct val="85000"/>
                <a:buFont typeface="Wingdings 2" panose="05020102010507070707" pitchFamily="18" charset="2"/>
                <a:buChar char=""/>
                <a:defRPr sz="2400">
                  <a:solidFill>
                    <a:schemeClr val="tx1"/>
                  </a:solidFill>
                  <a:latin typeface="Constantia" panose="02030602050306030303" pitchFamily="18" charset="0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 2" panose="05020102010507070707" pitchFamily="18" charset="2"/>
                <a:buChar char=""/>
                <a:defRPr sz="2100">
                  <a:solidFill>
                    <a:schemeClr val="tx1"/>
                  </a:solidFill>
                  <a:latin typeface="Constantia" panose="02030602050306030303" pitchFamily="18" charset="0"/>
                </a:defRPr>
              </a:lvl3pPr>
              <a:lvl4pPr marL="1600200" indent="-228600">
                <a:spcBef>
                  <a:spcPct val="20000"/>
                </a:spcBef>
                <a:buClr>
                  <a:srgbClr val="0BD0D9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4pPr>
              <a:lvl5pPr marL="2057400" indent="-228600">
                <a:spcBef>
                  <a:spcPct val="20000"/>
                </a:spcBef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9pPr>
            </a:lstStyle>
            <a:p>
              <a:pPr>
                <a:spcBef>
                  <a:spcPct val="0"/>
                </a:spcBef>
                <a:buClrTx/>
                <a:buSzTx/>
                <a:buFontTx/>
                <a:buNone/>
              </a:pPr>
              <a:endParaRPr lang="zh-CN" altLang="en-US" sz="280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endParaRPr>
            </a:p>
          </p:txBody>
        </p:sp>
        <p:sp>
          <p:nvSpPr>
            <p:cNvPr id="9" name="AutoShape 12"/>
            <p:cNvSpPr>
              <a:spLocks noChangeArrowheads="1"/>
            </p:cNvSpPr>
            <p:nvPr/>
          </p:nvSpPr>
          <p:spPr bwMode="auto">
            <a:xfrm>
              <a:off x="7734302" y="3661669"/>
              <a:ext cx="2663825" cy="457200"/>
            </a:xfrm>
            <a:prstGeom prst="roundRect">
              <a:avLst>
                <a:gd name="adj" fmla="val 16667"/>
              </a:avLst>
            </a:prstGeom>
            <a:solidFill>
              <a:srgbClr val="00CCFF">
                <a:alpha val="43137"/>
              </a:srgbClr>
            </a:solidFill>
            <a:ln w="12700">
              <a:solidFill>
                <a:schemeClr val="bg1"/>
              </a:solidFill>
              <a:round/>
            </a:ln>
            <a:effectLst>
              <a:outerShdw dist="107763" dir="2700000" algn="ctr" rotWithShape="0">
                <a:srgbClr val="333333">
                  <a:alpha val="50000"/>
                </a:srgbClr>
              </a:outerShdw>
            </a:effectLst>
          </p:spPr>
          <p:txBody>
            <a:bodyPr wrap="none" anchor="ctr"/>
            <a:lstStyle>
              <a:lvl1pPr>
                <a:spcBef>
                  <a:spcPct val="20000"/>
                </a:spcBef>
                <a:buClr>
                  <a:srgbClr val="0BD0D9"/>
                </a:buClr>
                <a:buSzPct val="95000"/>
                <a:buFont typeface="Wingdings 2" panose="05020102010507070707" pitchFamily="18" charset="2"/>
                <a:buChar char=""/>
                <a:defRPr sz="2600">
                  <a:solidFill>
                    <a:schemeClr val="tx1"/>
                  </a:solidFill>
                  <a:latin typeface="Constantia" panose="02030602050306030303" pitchFamily="18" charset="0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1"/>
                </a:buClr>
                <a:buSzPct val="85000"/>
                <a:buFont typeface="Wingdings 2" panose="05020102010507070707" pitchFamily="18" charset="2"/>
                <a:buChar char=""/>
                <a:defRPr sz="2400">
                  <a:solidFill>
                    <a:schemeClr val="tx1"/>
                  </a:solidFill>
                  <a:latin typeface="Constantia" panose="02030602050306030303" pitchFamily="18" charset="0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 2" panose="05020102010507070707" pitchFamily="18" charset="2"/>
                <a:buChar char=""/>
                <a:defRPr sz="2100">
                  <a:solidFill>
                    <a:schemeClr val="tx1"/>
                  </a:solidFill>
                  <a:latin typeface="Constantia" panose="02030602050306030303" pitchFamily="18" charset="0"/>
                </a:defRPr>
              </a:lvl3pPr>
              <a:lvl4pPr marL="1600200" indent="-228600">
                <a:spcBef>
                  <a:spcPct val="20000"/>
                </a:spcBef>
                <a:buClr>
                  <a:srgbClr val="0BD0D9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4pPr>
              <a:lvl5pPr marL="2057400" indent="-228600">
                <a:spcBef>
                  <a:spcPct val="20000"/>
                </a:spcBef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9pPr>
            </a:lstStyle>
            <a:p>
              <a:pPr>
                <a:spcBef>
                  <a:spcPct val="0"/>
                </a:spcBef>
                <a:buClrTx/>
                <a:buSzTx/>
                <a:buFontTx/>
                <a:buNone/>
              </a:pPr>
              <a:endParaRPr lang="zh-CN" altLang="en-US" sz="280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endParaRPr>
            </a:p>
          </p:txBody>
        </p:sp>
        <p:sp>
          <p:nvSpPr>
            <p:cNvPr id="10" name="AutoShape 13"/>
            <p:cNvSpPr>
              <a:spLocks noChangeArrowheads="1"/>
            </p:cNvSpPr>
            <p:nvPr/>
          </p:nvSpPr>
          <p:spPr bwMode="auto">
            <a:xfrm>
              <a:off x="7734302" y="4453831"/>
              <a:ext cx="2663825" cy="457200"/>
            </a:xfrm>
            <a:prstGeom prst="roundRect">
              <a:avLst>
                <a:gd name="adj" fmla="val 16667"/>
              </a:avLst>
            </a:prstGeom>
            <a:solidFill>
              <a:srgbClr val="00CCFF">
                <a:alpha val="43137"/>
              </a:srgbClr>
            </a:solidFill>
            <a:ln w="12700">
              <a:solidFill>
                <a:schemeClr val="bg1"/>
              </a:solidFill>
              <a:round/>
            </a:ln>
            <a:effectLst>
              <a:outerShdw dist="107763" dir="2700000" algn="ctr" rotWithShape="0">
                <a:srgbClr val="333333">
                  <a:alpha val="50000"/>
                </a:srgbClr>
              </a:outerShdw>
            </a:effectLst>
          </p:spPr>
          <p:txBody>
            <a:bodyPr wrap="none" anchor="ctr"/>
            <a:lstStyle>
              <a:lvl1pPr>
                <a:spcBef>
                  <a:spcPct val="20000"/>
                </a:spcBef>
                <a:buClr>
                  <a:srgbClr val="0BD0D9"/>
                </a:buClr>
                <a:buSzPct val="95000"/>
                <a:buFont typeface="Wingdings 2" panose="05020102010507070707" pitchFamily="18" charset="2"/>
                <a:buChar char=""/>
                <a:defRPr sz="2600">
                  <a:solidFill>
                    <a:schemeClr val="tx1"/>
                  </a:solidFill>
                  <a:latin typeface="Constantia" panose="02030602050306030303" pitchFamily="18" charset="0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1"/>
                </a:buClr>
                <a:buSzPct val="85000"/>
                <a:buFont typeface="Wingdings 2" panose="05020102010507070707" pitchFamily="18" charset="2"/>
                <a:buChar char=""/>
                <a:defRPr sz="2400">
                  <a:solidFill>
                    <a:schemeClr val="tx1"/>
                  </a:solidFill>
                  <a:latin typeface="Constantia" panose="02030602050306030303" pitchFamily="18" charset="0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 2" panose="05020102010507070707" pitchFamily="18" charset="2"/>
                <a:buChar char=""/>
                <a:defRPr sz="2100">
                  <a:solidFill>
                    <a:schemeClr val="tx1"/>
                  </a:solidFill>
                  <a:latin typeface="Constantia" panose="02030602050306030303" pitchFamily="18" charset="0"/>
                </a:defRPr>
              </a:lvl3pPr>
              <a:lvl4pPr marL="1600200" indent="-228600">
                <a:spcBef>
                  <a:spcPct val="20000"/>
                </a:spcBef>
                <a:buClr>
                  <a:srgbClr val="0BD0D9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4pPr>
              <a:lvl5pPr marL="2057400" indent="-228600">
                <a:spcBef>
                  <a:spcPct val="20000"/>
                </a:spcBef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9pPr>
            </a:lstStyle>
            <a:p>
              <a:pPr>
                <a:spcBef>
                  <a:spcPct val="0"/>
                </a:spcBef>
                <a:buClrTx/>
                <a:buSzTx/>
                <a:buFontTx/>
                <a:buNone/>
              </a:pPr>
              <a:endParaRPr lang="zh-CN" altLang="en-US" sz="280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endParaRPr>
            </a:p>
          </p:txBody>
        </p:sp>
        <p:sp>
          <p:nvSpPr>
            <p:cNvPr id="11" name="AutoShape 14"/>
            <p:cNvSpPr>
              <a:spLocks noChangeArrowheads="1"/>
            </p:cNvSpPr>
            <p:nvPr/>
          </p:nvSpPr>
          <p:spPr bwMode="auto">
            <a:xfrm>
              <a:off x="7734302" y="5245994"/>
              <a:ext cx="2663825" cy="457200"/>
            </a:xfrm>
            <a:prstGeom prst="roundRect">
              <a:avLst>
                <a:gd name="adj" fmla="val 16667"/>
              </a:avLst>
            </a:prstGeom>
            <a:solidFill>
              <a:srgbClr val="00CCFF">
                <a:alpha val="43137"/>
              </a:srgbClr>
            </a:solidFill>
            <a:ln w="12700">
              <a:solidFill>
                <a:schemeClr val="bg1"/>
              </a:solidFill>
              <a:round/>
            </a:ln>
            <a:effectLst>
              <a:outerShdw dist="107763" dir="2700000" algn="ctr" rotWithShape="0">
                <a:srgbClr val="333333">
                  <a:alpha val="50000"/>
                </a:srgbClr>
              </a:outerShdw>
            </a:effectLst>
          </p:spPr>
          <p:txBody>
            <a:bodyPr wrap="none" anchor="ctr"/>
            <a:lstStyle>
              <a:lvl1pPr>
                <a:spcBef>
                  <a:spcPct val="20000"/>
                </a:spcBef>
                <a:buClr>
                  <a:srgbClr val="0BD0D9"/>
                </a:buClr>
                <a:buSzPct val="95000"/>
                <a:buFont typeface="Wingdings 2" panose="05020102010507070707" pitchFamily="18" charset="2"/>
                <a:buChar char=""/>
                <a:defRPr sz="2600">
                  <a:solidFill>
                    <a:schemeClr val="tx1"/>
                  </a:solidFill>
                  <a:latin typeface="Constantia" panose="02030602050306030303" pitchFamily="18" charset="0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1"/>
                </a:buClr>
                <a:buSzPct val="85000"/>
                <a:buFont typeface="Wingdings 2" panose="05020102010507070707" pitchFamily="18" charset="2"/>
                <a:buChar char=""/>
                <a:defRPr sz="2400">
                  <a:solidFill>
                    <a:schemeClr val="tx1"/>
                  </a:solidFill>
                  <a:latin typeface="Constantia" panose="02030602050306030303" pitchFamily="18" charset="0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 2" panose="05020102010507070707" pitchFamily="18" charset="2"/>
                <a:buChar char=""/>
                <a:defRPr sz="2100">
                  <a:solidFill>
                    <a:schemeClr val="tx1"/>
                  </a:solidFill>
                  <a:latin typeface="Constantia" panose="02030602050306030303" pitchFamily="18" charset="0"/>
                </a:defRPr>
              </a:lvl3pPr>
              <a:lvl4pPr marL="1600200" indent="-228600">
                <a:spcBef>
                  <a:spcPct val="20000"/>
                </a:spcBef>
                <a:buClr>
                  <a:srgbClr val="0BD0D9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4pPr>
              <a:lvl5pPr marL="2057400" indent="-228600">
                <a:spcBef>
                  <a:spcPct val="20000"/>
                </a:spcBef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9pPr>
            </a:lstStyle>
            <a:p>
              <a:pPr>
                <a:spcBef>
                  <a:spcPct val="0"/>
                </a:spcBef>
                <a:buClrTx/>
                <a:buSzTx/>
                <a:buFontTx/>
                <a:buNone/>
              </a:pPr>
              <a:endParaRPr lang="zh-CN" altLang="en-US" sz="280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endParaRPr>
            </a:p>
          </p:txBody>
        </p:sp>
        <p:sp>
          <p:nvSpPr>
            <p:cNvPr id="12" name="Text Box 17"/>
            <p:cNvSpPr txBox="1">
              <a:spLocks noChangeArrowheads="1"/>
            </p:cNvSpPr>
            <p:nvPr/>
          </p:nvSpPr>
          <p:spPr bwMode="auto">
            <a:xfrm>
              <a:off x="8166102" y="2078931"/>
              <a:ext cx="1874838" cy="34322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7763" dir="2700000" algn="ctr" rotWithShape="0">
                      <a:schemeClr val="bg2">
                        <a:alpha val="50000"/>
                      </a:schemeClr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lr>
                  <a:srgbClr val="0BD0D9"/>
                </a:buClr>
                <a:buSzPct val="95000"/>
                <a:buFont typeface="Wingdings 2" panose="05020102010507070707" pitchFamily="18" charset="2"/>
                <a:buChar char=""/>
                <a:defRPr sz="2600">
                  <a:solidFill>
                    <a:schemeClr val="tx1"/>
                  </a:solidFill>
                  <a:latin typeface="Constantia" panose="02030602050306030303" pitchFamily="18" charset="0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1"/>
                </a:buClr>
                <a:buSzPct val="85000"/>
                <a:buFont typeface="Wingdings 2" panose="05020102010507070707" pitchFamily="18" charset="2"/>
                <a:buChar char=""/>
                <a:defRPr sz="2400">
                  <a:solidFill>
                    <a:schemeClr val="tx1"/>
                  </a:solidFill>
                  <a:latin typeface="Constantia" panose="02030602050306030303" pitchFamily="18" charset="0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 2" panose="05020102010507070707" pitchFamily="18" charset="2"/>
                <a:buChar char=""/>
                <a:defRPr sz="2100">
                  <a:solidFill>
                    <a:schemeClr val="tx1"/>
                  </a:solidFill>
                  <a:latin typeface="Constantia" panose="02030602050306030303" pitchFamily="18" charset="0"/>
                </a:defRPr>
              </a:lvl3pPr>
              <a:lvl4pPr marL="1600200" indent="-228600">
                <a:spcBef>
                  <a:spcPct val="20000"/>
                </a:spcBef>
                <a:buClr>
                  <a:srgbClr val="0BD0D9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4pPr>
              <a:lvl5pPr marL="2057400" indent="-228600">
                <a:spcBef>
                  <a:spcPct val="20000"/>
                </a:spcBef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9pPr>
            </a:lstStyle>
            <a:p>
              <a:pPr algn="ctr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zh-CN" altLang="en-US" sz="2800" b="1" dirty="0">
                  <a:latin typeface="Arial" panose="020B0604020202020204" pitchFamily="34" charset="0"/>
                  <a:ea typeface="微软雅黑" panose="020B0503020204020204" pitchFamily="34" charset="-122"/>
                  <a:sym typeface="Arial" panose="020B0604020202020204" pitchFamily="34" charset="0"/>
                </a:rPr>
                <a:t>一、自 我 认 知</a:t>
              </a:r>
              <a:endParaRPr lang="en-US" altLang="zh-CN" sz="2800" b="1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endParaRPr>
            </a:p>
          </p:txBody>
        </p:sp>
        <p:sp>
          <p:nvSpPr>
            <p:cNvPr id="13" name="Text Box 18"/>
            <p:cNvSpPr txBox="1">
              <a:spLocks noChangeArrowheads="1"/>
            </p:cNvSpPr>
            <p:nvPr/>
          </p:nvSpPr>
          <p:spPr bwMode="auto">
            <a:xfrm>
              <a:off x="8166102" y="2869506"/>
              <a:ext cx="1943100" cy="34322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7763" dir="2700000" algn="ctr" rotWithShape="0">
                      <a:schemeClr val="bg2">
                        <a:alpha val="50000"/>
                      </a:schemeClr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lr>
                  <a:srgbClr val="0BD0D9"/>
                </a:buClr>
                <a:buSzPct val="95000"/>
                <a:buFont typeface="Wingdings 2" panose="05020102010507070707" pitchFamily="18" charset="2"/>
                <a:buChar char=""/>
                <a:defRPr sz="2600">
                  <a:solidFill>
                    <a:schemeClr val="tx1"/>
                  </a:solidFill>
                  <a:latin typeface="Constantia" panose="02030602050306030303" pitchFamily="18" charset="0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1"/>
                </a:buClr>
                <a:buSzPct val="85000"/>
                <a:buFont typeface="Wingdings 2" panose="05020102010507070707" pitchFamily="18" charset="2"/>
                <a:buChar char=""/>
                <a:defRPr sz="2400">
                  <a:solidFill>
                    <a:schemeClr val="tx1"/>
                  </a:solidFill>
                  <a:latin typeface="Constantia" panose="02030602050306030303" pitchFamily="18" charset="0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 2" panose="05020102010507070707" pitchFamily="18" charset="2"/>
                <a:buChar char=""/>
                <a:defRPr sz="2100">
                  <a:solidFill>
                    <a:schemeClr val="tx1"/>
                  </a:solidFill>
                  <a:latin typeface="Constantia" panose="02030602050306030303" pitchFamily="18" charset="0"/>
                </a:defRPr>
              </a:lvl3pPr>
              <a:lvl4pPr marL="1600200" indent="-228600">
                <a:spcBef>
                  <a:spcPct val="20000"/>
                </a:spcBef>
                <a:buClr>
                  <a:srgbClr val="0BD0D9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4pPr>
              <a:lvl5pPr marL="2057400" indent="-228600">
                <a:spcBef>
                  <a:spcPct val="20000"/>
                </a:spcBef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9pPr>
            </a:lstStyle>
            <a:p>
              <a:pPr algn="ctr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zh-CN" altLang="en-US" sz="2800" b="1" dirty="0">
                  <a:latin typeface="Arial" panose="020B0604020202020204" pitchFamily="34" charset="0"/>
                  <a:ea typeface="微软雅黑" panose="020B0503020204020204" pitchFamily="34" charset="-122"/>
                  <a:sym typeface="Arial" panose="020B0604020202020204" pitchFamily="34" charset="0"/>
                </a:rPr>
                <a:t>二、职  业 认 知</a:t>
              </a:r>
              <a:endParaRPr lang="en-US" altLang="zh-CN" sz="2800" b="1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endParaRPr>
            </a:p>
          </p:txBody>
        </p:sp>
        <p:sp>
          <p:nvSpPr>
            <p:cNvPr id="14" name="Text Box 19"/>
            <p:cNvSpPr txBox="1">
              <a:spLocks noChangeArrowheads="1"/>
            </p:cNvSpPr>
            <p:nvPr/>
          </p:nvSpPr>
          <p:spPr bwMode="auto">
            <a:xfrm>
              <a:off x="8021640" y="3734694"/>
              <a:ext cx="2284412" cy="34322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7763" dir="2700000" algn="ctr" rotWithShape="0">
                      <a:schemeClr val="bg2">
                        <a:alpha val="50000"/>
                      </a:schemeClr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lr>
                  <a:srgbClr val="0BD0D9"/>
                </a:buClr>
                <a:buSzPct val="95000"/>
                <a:buFont typeface="Wingdings 2" panose="05020102010507070707" pitchFamily="18" charset="2"/>
                <a:buChar char=""/>
                <a:defRPr sz="2600">
                  <a:solidFill>
                    <a:schemeClr val="tx1"/>
                  </a:solidFill>
                  <a:latin typeface="Constantia" panose="02030602050306030303" pitchFamily="18" charset="0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1"/>
                </a:buClr>
                <a:buSzPct val="85000"/>
                <a:buFont typeface="Wingdings 2" panose="05020102010507070707" pitchFamily="18" charset="2"/>
                <a:buChar char=""/>
                <a:defRPr sz="2400">
                  <a:solidFill>
                    <a:schemeClr val="tx1"/>
                  </a:solidFill>
                  <a:latin typeface="Constantia" panose="02030602050306030303" pitchFamily="18" charset="0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 2" panose="05020102010507070707" pitchFamily="18" charset="2"/>
                <a:buChar char=""/>
                <a:defRPr sz="2100">
                  <a:solidFill>
                    <a:schemeClr val="tx1"/>
                  </a:solidFill>
                  <a:latin typeface="Constantia" panose="02030602050306030303" pitchFamily="18" charset="0"/>
                </a:defRPr>
              </a:lvl3pPr>
              <a:lvl4pPr marL="1600200" indent="-228600">
                <a:spcBef>
                  <a:spcPct val="20000"/>
                </a:spcBef>
                <a:buClr>
                  <a:srgbClr val="0BD0D9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4pPr>
              <a:lvl5pPr marL="2057400" indent="-228600">
                <a:spcBef>
                  <a:spcPct val="20000"/>
                </a:spcBef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9pPr>
            </a:lstStyle>
            <a:p>
              <a:pPr algn="ctr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zh-CN" altLang="en-US" sz="2800" b="1" dirty="0">
                  <a:latin typeface="Arial" panose="020B0604020202020204" pitchFamily="34" charset="0"/>
                  <a:ea typeface="微软雅黑" panose="020B0503020204020204" pitchFamily="34" charset="-122"/>
                  <a:sym typeface="Arial" panose="020B0604020202020204" pitchFamily="34" charset="0"/>
                </a:rPr>
                <a:t>三、职 业 决 策</a:t>
              </a:r>
              <a:endParaRPr lang="en-US" altLang="zh-CN" sz="2800" b="1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endParaRPr>
            </a:p>
          </p:txBody>
        </p:sp>
        <p:sp>
          <p:nvSpPr>
            <p:cNvPr id="15" name="Text Box 20"/>
            <p:cNvSpPr txBox="1">
              <a:spLocks noChangeArrowheads="1"/>
            </p:cNvSpPr>
            <p:nvPr/>
          </p:nvSpPr>
          <p:spPr bwMode="auto">
            <a:xfrm>
              <a:off x="8093077" y="5319019"/>
              <a:ext cx="2211388" cy="34322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7763" dir="2700000" algn="ctr" rotWithShape="0">
                      <a:schemeClr val="bg2">
                        <a:alpha val="50000"/>
                      </a:schemeClr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lr>
                  <a:srgbClr val="0BD0D9"/>
                </a:buClr>
                <a:buSzPct val="95000"/>
                <a:buFont typeface="Wingdings 2" panose="05020102010507070707" pitchFamily="18" charset="2"/>
                <a:buChar char=""/>
                <a:defRPr sz="2600">
                  <a:solidFill>
                    <a:schemeClr val="tx1"/>
                  </a:solidFill>
                  <a:latin typeface="Constantia" panose="02030602050306030303" pitchFamily="18" charset="0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1"/>
                </a:buClr>
                <a:buSzPct val="85000"/>
                <a:buFont typeface="Wingdings 2" panose="05020102010507070707" pitchFamily="18" charset="2"/>
                <a:buChar char=""/>
                <a:defRPr sz="2400">
                  <a:solidFill>
                    <a:schemeClr val="tx1"/>
                  </a:solidFill>
                  <a:latin typeface="Constantia" panose="02030602050306030303" pitchFamily="18" charset="0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 2" panose="05020102010507070707" pitchFamily="18" charset="2"/>
                <a:buChar char=""/>
                <a:defRPr sz="2100">
                  <a:solidFill>
                    <a:schemeClr val="tx1"/>
                  </a:solidFill>
                  <a:latin typeface="Constantia" panose="02030602050306030303" pitchFamily="18" charset="0"/>
                </a:defRPr>
              </a:lvl3pPr>
              <a:lvl4pPr marL="1600200" indent="-228600">
                <a:spcBef>
                  <a:spcPct val="20000"/>
                </a:spcBef>
                <a:buClr>
                  <a:srgbClr val="0BD0D9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4pPr>
              <a:lvl5pPr marL="2057400" indent="-228600">
                <a:spcBef>
                  <a:spcPct val="20000"/>
                </a:spcBef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9pPr>
            </a:lstStyle>
            <a:p>
              <a:pPr algn="ctr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zh-CN" altLang="en-US" sz="2800" b="1" dirty="0">
                  <a:latin typeface="Arial" panose="020B0604020202020204" pitchFamily="34" charset="0"/>
                  <a:ea typeface="微软雅黑" panose="020B0503020204020204" pitchFamily="34" charset="-122"/>
                  <a:sym typeface="Arial" panose="020B0604020202020204" pitchFamily="34" charset="0"/>
                </a:rPr>
                <a:t>五、备 选 方 案</a:t>
              </a:r>
              <a:endParaRPr lang="en-US" altLang="zh-CN" sz="2800" b="1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endParaRPr>
            </a:p>
          </p:txBody>
        </p:sp>
        <p:sp>
          <p:nvSpPr>
            <p:cNvPr id="16" name="Text Box 21"/>
            <p:cNvSpPr txBox="1">
              <a:spLocks noChangeArrowheads="1"/>
            </p:cNvSpPr>
            <p:nvPr/>
          </p:nvSpPr>
          <p:spPr bwMode="auto">
            <a:xfrm>
              <a:off x="8166102" y="4526856"/>
              <a:ext cx="2211388" cy="34322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7763" dir="2700000" algn="ctr" rotWithShape="0">
                      <a:schemeClr val="bg2">
                        <a:alpha val="50000"/>
                      </a:schemeClr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lr>
                  <a:srgbClr val="0BD0D9"/>
                </a:buClr>
                <a:buSzPct val="95000"/>
                <a:buFont typeface="Wingdings 2" panose="05020102010507070707" pitchFamily="18" charset="2"/>
                <a:buChar char=""/>
                <a:defRPr sz="2600">
                  <a:solidFill>
                    <a:schemeClr val="tx1"/>
                  </a:solidFill>
                  <a:latin typeface="Constantia" panose="02030602050306030303" pitchFamily="18" charset="0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1"/>
                </a:buClr>
                <a:buSzPct val="85000"/>
                <a:buFont typeface="Wingdings 2" panose="05020102010507070707" pitchFamily="18" charset="2"/>
                <a:buChar char=""/>
                <a:defRPr sz="2400">
                  <a:solidFill>
                    <a:schemeClr val="tx1"/>
                  </a:solidFill>
                  <a:latin typeface="Constantia" panose="02030602050306030303" pitchFamily="18" charset="0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 2" panose="05020102010507070707" pitchFamily="18" charset="2"/>
                <a:buChar char=""/>
                <a:defRPr sz="2100">
                  <a:solidFill>
                    <a:schemeClr val="tx1"/>
                  </a:solidFill>
                  <a:latin typeface="Constantia" panose="02030602050306030303" pitchFamily="18" charset="0"/>
                </a:defRPr>
              </a:lvl3pPr>
              <a:lvl4pPr marL="1600200" indent="-228600">
                <a:spcBef>
                  <a:spcPct val="20000"/>
                </a:spcBef>
                <a:buClr>
                  <a:srgbClr val="0BD0D9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4pPr>
              <a:lvl5pPr marL="2057400" indent="-228600">
                <a:spcBef>
                  <a:spcPct val="20000"/>
                </a:spcBef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10CF9B"/>
                </a:buClr>
                <a:buSzPct val="6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Constantia" panose="02030602050306030303" pitchFamily="18" charset="0"/>
                </a:defRPr>
              </a:lvl9pPr>
            </a:lstStyle>
            <a:p>
              <a:pPr algn="ctr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zh-CN" altLang="en-US" sz="2800" b="1" dirty="0">
                  <a:latin typeface="Arial" panose="020B0604020202020204" pitchFamily="34" charset="0"/>
                  <a:ea typeface="微软雅黑" panose="020B0503020204020204" pitchFamily="34" charset="-122"/>
                  <a:sym typeface="Arial" panose="020B0604020202020204" pitchFamily="34" charset="0"/>
                </a:rPr>
                <a:t>四、路径及成果</a:t>
              </a:r>
              <a:endParaRPr lang="en-US" altLang="zh-CN" sz="2800" b="1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endParaRPr>
            </a:p>
          </p:txBody>
        </p:sp>
      </p:grp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800">
        <p:circle/>
      </p:transition>
    </mc:Choice>
    <mc:Fallback>
      <p:transition spd="slow">
        <p:circl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文本框 2"/>
          <p:cNvSpPr txBox="1"/>
          <p:nvPr/>
        </p:nvSpPr>
        <p:spPr>
          <a:xfrm>
            <a:off x="1371600" y="303540"/>
            <a:ext cx="2844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zh-CN" altLang="en-US" sz="2800" b="1" dirty="0">
                <a:solidFill>
                  <a:srgbClr val="4E72F7"/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一、自我认知</a:t>
            </a:r>
            <a:endParaRPr lang="zh-CN" altLang="en-US" sz="2800" b="1" dirty="0">
              <a:solidFill>
                <a:srgbClr val="4E72F7"/>
              </a:solidFill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graphicFrame>
        <p:nvGraphicFramePr>
          <p:cNvPr id="5" name="表格 4"/>
          <p:cNvGraphicFramePr>
            <a:graphicFrameLocks noGrp="1"/>
          </p:cNvGraphicFramePr>
          <p:nvPr/>
        </p:nvGraphicFramePr>
        <p:xfrm>
          <a:off x="1181100" y="1478396"/>
          <a:ext cx="9651999" cy="4782702"/>
        </p:xfrm>
        <a:graphic>
          <a:graphicData uri="http://schemas.openxmlformats.org/drawingml/2006/table">
            <a:tbl>
              <a:tblPr/>
              <a:tblGrid>
                <a:gridCol w="519464"/>
                <a:gridCol w="3044564"/>
                <a:gridCol w="2853881"/>
                <a:gridCol w="3234090"/>
              </a:tblGrid>
              <a:tr h="361363">
                <a:tc rowSpan="2">
                  <a:txBody>
                    <a:bodyPr/>
                    <a:lstStyle/>
                    <a:p>
                      <a:pPr marL="0" marR="0" lvl="0" indent="0" algn="ctr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 2" panose="05020102010507070707" pitchFamily="18" charset="2"/>
                        <a:buNone/>
                      </a:pPr>
                      <a:r>
                        <a:rPr kumimoji="0" lang="zh-CN" altLang="en-US" sz="16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   内部环境分析</a:t>
                      </a:r>
                      <a:endParaRPr kumimoji="0" lang="zh-CN" altLang="en-US" sz="1600" b="1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</a:txBody>
                  <a:tcPr marT="48894" marB="48894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 2" panose="05020102010507070707" pitchFamily="18" charset="2"/>
                        <a:buNone/>
                      </a:pPr>
                      <a:r>
                        <a:rPr kumimoji="0" lang="zh-CN" altLang="en-US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sym typeface="Arial" panose="020B0604020202020204" pitchFamily="34" charset="0"/>
                        </a:rPr>
                        <a:t>优势因素（</a:t>
                      </a:r>
                      <a:r>
                        <a:rPr kumimoji="0" lang="en-US" altLang="zh-CN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sym typeface="Arial" panose="020B0604020202020204" pitchFamily="34" charset="0"/>
                        </a:rPr>
                        <a:t>S</a:t>
                      </a:r>
                      <a:r>
                        <a:rPr kumimoji="0" lang="zh-CN" altLang="en-US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sym typeface="Arial" panose="020B0604020202020204" pitchFamily="34" charset="0"/>
                        </a:rPr>
                        <a:t>） </a:t>
                      </a:r>
                      <a:endParaRPr kumimoji="0" lang="zh-CN" altLang="en-US" sz="16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sym typeface="Arial" panose="020B0604020202020204" pitchFamily="34" charset="0"/>
                      </a:endParaRPr>
                    </a:p>
                  </a:txBody>
                  <a:tcPr marT="48894" marB="4889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 2" panose="05020102010507070707" pitchFamily="18" charset="2"/>
                        <a:buNone/>
                      </a:pPr>
                      <a:r>
                        <a:rPr kumimoji="0" lang="zh-CN" altLang="en-US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sym typeface="Arial" panose="020B0604020202020204" pitchFamily="34" charset="0"/>
                        </a:rPr>
                        <a:t>弱势因素（</a:t>
                      </a:r>
                      <a:r>
                        <a:rPr kumimoji="0" lang="en-US" altLang="zh-CN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sym typeface="Arial" panose="020B0604020202020204" pitchFamily="34" charset="0"/>
                        </a:rPr>
                        <a:t>W</a:t>
                      </a:r>
                      <a:r>
                        <a:rPr kumimoji="0" lang="zh-CN" altLang="en-US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sym typeface="Arial" panose="020B0604020202020204" pitchFamily="34" charset="0"/>
                        </a:rPr>
                        <a:t>） </a:t>
                      </a:r>
                      <a:endParaRPr kumimoji="0" lang="zh-CN" altLang="en-US" sz="16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sym typeface="Arial" panose="020B0604020202020204" pitchFamily="34" charset="0"/>
                      </a:endParaRPr>
                    </a:p>
                  </a:txBody>
                  <a:tcPr marT="48894" marB="4889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 2" panose="05020102010507070707" pitchFamily="18" charset="2"/>
                        <a:buNone/>
                      </a:pPr>
                      <a:r>
                        <a:rPr kumimoji="0" lang="zh-CN" altLang="en-US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sym typeface="Arial" panose="020B0604020202020204" pitchFamily="34" charset="0"/>
                        </a:rPr>
                        <a:t>解决方案 </a:t>
                      </a:r>
                      <a:endParaRPr kumimoji="0" lang="zh-CN" altLang="en-US" sz="16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sym typeface="Arial" panose="020B0604020202020204" pitchFamily="34" charset="0"/>
                      </a:endParaRPr>
                    </a:p>
                  </a:txBody>
                  <a:tcPr marT="48894" marB="4889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923268">
                <a:tc vMerge="1">
                  <a:tcPr/>
                </a:tc>
                <a:tc>
                  <a:txBody>
                    <a:bodyPr/>
                    <a:lstStyle/>
                    <a:p>
                      <a:pPr marL="285750" marR="0" lvl="0" indent="-285750" algn="l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" panose="05000000000000000000" pitchFamily="2" charset="2"/>
                        <a:buChar char="u"/>
                      </a:pPr>
                      <a:r>
                        <a:rPr kumimoji="0" lang="zh-CN" alt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勤奋好学，能吃苦耐劳 </a:t>
                      </a:r>
                      <a:endParaRPr kumimoji="0" lang="zh-CN" alt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  <a:p>
                      <a:pPr marL="285750" marR="0" lvl="0" indent="-285750" algn="l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" panose="05000000000000000000" pitchFamily="2" charset="2"/>
                        <a:buChar char="u"/>
                      </a:pPr>
                      <a:r>
                        <a:rPr kumimoji="0" lang="zh-CN" alt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有责任心、细心、耐心、有团队合作精神</a:t>
                      </a:r>
                      <a:endParaRPr kumimoji="0" lang="zh-CN" alt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  <a:p>
                      <a:pPr marL="285750" marR="0" lvl="0" indent="-285750" algn="l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" panose="05000000000000000000" pitchFamily="2" charset="2"/>
                        <a:buChar char="u"/>
                      </a:pPr>
                      <a:r>
                        <a:rPr kumimoji="0" lang="zh-CN" alt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乐观上进、勇于挑战</a:t>
                      </a:r>
                      <a:endParaRPr kumimoji="0" lang="zh-CN" alt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  <a:p>
                      <a:pPr marL="285750" marR="0" lvl="0" indent="-285750" algn="l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" panose="05000000000000000000" pitchFamily="2" charset="2"/>
                        <a:buChar char="u"/>
                      </a:pPr>
                      <a:r>
                        <a:rPr kumimoji="0" lang="zh-CN" alt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接受新事物能力较强  </a:t>
                      </a:r>
                      <a:endParaRPr kumimoji="0" lang="zh-CN" alt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  <a:p>
                      <a:pPr marL="285750" marR="0" lvl="0" indent="-285750" algn="l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" panose="05000000000000000000" pitchFamily="2" charset="2"/>
                        <a:buChar char="u"/>
                      </a:pPr>
                      <a:r>
                        <a:rPr kumimoji="0" lang="zh-CN" alt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兴趣广泛，思想活跃 </a:t>
                      </a:r>
                      <a:endParaRPr kumimoji="0" lang="zh-CN" alt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</a:txBody>
                  <a:tcPr marT="48894" marB="4889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85750" marR="0" lvl="0" indent="-285750" algn="l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" panose="05000000000000000000" pitchFamily="2" charset="2"/>
                        <a:buChar char="u"/>
                      </a:pPr>
                      <a:r>
                        <a:rPr kumimoji="0" lang="zh-CN" alt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对细节把握不足</a:t>
                      </a:r>
                      <a:endParaRPr kumimoji="0" lang="zh-CN" alt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  <a:p>
                      <a:pPr marL="285750" marR="0" lvl="0" indent="-285750" algn="l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" panose="05000000000000000000" pitchFamily="2" charset="2"/>
                        <a:buChar char="u"/>
                      </a:pPr>
                      <a:r>
                        <a:rPr kumimoji="0" lang="zh-CN" alt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容易相信别人，易受骗</a:t>
                      </a:r>
                      <a:endParaRPr kumimoji="0" lang="zh-CN" alt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  <a:p>
                      <a:pPr marL="285750" marR="0" lvl="0" indent="-285750" algn="l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" panose="05000000000000000000" pitchFamily="2" charset="2"/>
                        <a:buChar char="u"/>
                      </a:pPr>
                      <a:r>
                        <a:rPr kumimoji="0" lang="zh-CN" alt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考虑问题有时不够全面</a:t>
                      </a:r>
                      <a:endParaRPr kumimoji="0" lang="zh-CN" alt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  <a:p>
                      <a:pPr marL="285750" marR="0" lvl="0" indent="-285750" algn="l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" panose="05000000000000000000" pitchFamily="2" charset="2"/>
                        <a:buChar char="u"/>
                      </a:pPr>
                      <a:r>
                        <a:rPr kumimoji="0" lang="zh-CN" alt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冲动</a:t>
                      </a:r>
                      <a:endParaRPr kumimoji="0" lang="zh-CN" alt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</a:txBody>
                  <a:tcPr marT="48894" marB="4889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85750" marR="0" lvl="0" indent="-285750" algn="l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" panose="05000000000000000000" pitchFamily="2" charset="2"/>
                        <a:buChar char="u"/>
                      </a:pPr>
                      <a:r>
                        <a:rPr kumimoji="0" lang="zh-CN" alt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遇事多与其他人商讨</a:t>
                      </a:r>
                      <a:endParaRPr kumimoji="0" lang="zh-CN" alt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  <a:p>
                      <a:pPr marL="285750" marR="0" lvl="0" indent="-285750" algn="l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" panose="05000000000000000000" pitchFamily="2" charset="2"/>
                        <a:buChar char="u"/>
                      </a:pPr>
                      <a:r>
                        <a:rPr kumimoji="0" lang="zh-CN" alt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遇事要谨慎，认真思考</a:t>
                      </a:r>
                      <a:endParaRPr kumimoji="0" lang="zh-CN" alt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  <a:p>
                      <a:pPr marL="285750" marR="0" lvl="0" indent="-285750" algn="l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" panose="05000000000000000000" pitchFamily="2" charset="2"/>
                        <a:buChar char="u"/>
                      </a:pPr>
                      <a:r>
                        <a:rPr kumimoji="0" lang="zh-CN" alt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多学习书本上的知识，充实自己的知识水平</a:t>
                      </a:r>
                      <a:endParaRPr kumimoji="0" lang="zh-CN" alt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</a:txBody>
                  <a:tcPr marT="48894" marB="4889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74803">
                <a:tc rowSpan="2">
                  <a:txBody>
                    <a:bodyPr/>
                    <a:lstStyle/>
                    <a:p>
                      <a:pPr marL="0" marR="0" lvl="0" indent="0" algn="ctr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 2" panose="05020102010507070707" pitchFamily="18" charset="2"/>
                        <a:buNone/>
                      </a:pPr>
                      <a:r>
                        <a:rPr kumimoji="0" lang="zh-CN" altLang="en-US" sz="16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外</a:t>
                      </a:r>
                      <a:endParaRPr kumimoji="0" lang="zh-CN" altLang="en-US" sz="1600" b="1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  <a:p>
                      <a:pPr marL="0" marR="0" lvl="0" indent="0" algn="ctr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 2" panose="05020102010507070707" pitchFamily="18" charset="2"/>
                        <a:buNone/>
                      </a:pPr>
                      <a:r>
                        <a:rPr kumimoji="0" lang="zh-CN" altLang="en-US" sz="16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部</a:t>
                      </a:r>
                      <a:endParaRPr kumimoji="0" lang="zh-CN" altLang="en-US" sz="1600" b="1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  <a:p>
                      <a:pPr marL="0" marR="0" lvl="0" indent="0" algn="ctr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 2" panose="05020102010507070707" pitchFamily="18" charset="2"/>
                        <a:buNone/>
                      </a:pPr>
                      <a:r>
                        <a:rPr kumimoji="0" lang="zh-CN" altLang="en-US" sz="16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环</a:t>
                      </a:r>
                      <a:endParaRPr kumimoji="0" lang="zh-CN" altLang="en-US" sz="1600" b="1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  <a:p>
                      <a:pPr marL="0" marR="0" lvl="0" indent="0" algn="ctr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 2" panose="05020102010507070707" pitchFamily="18" charset="2"/>
                        <a:buNone/>
                      </a:pPr>
                      <a:r>
                        <a:rPr kumimoji="0" lang="zh-CN" altLang="en-US" sz="16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境</a:t>
                      </a:r>
                      <a:endParaRPr kumimoji="0" lang="zh-CN" altLang="en-US" sz="1600" b="1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  <a:p>
                      <a:pPr marL="0" marR="0" lvl="0" indent="0" algn="ctr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 2" panose="05020102010507070707" pitchFamily="18" charset="2"/>
                        <a:buNone/>
                      </a:pPr>
                      <a:r>
                        <a:rPr kumimoji="0" lang="zh-CN" altLang="en-US" sz="16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因</a:t>
                      </a:r>
                      <a:endParaRPr kumimoji="0" lang="zh-CN" altLang="en-US" sz="1600" b="1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  <a:p>
                      <a:pPr marL="0" marR="0" lvl="0" indent="0" algn="ctr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 2" panose="05020102010507070707" pitchFamily="18" charset="2"/>
                        <a:buNone/>
                      </a:pPr>
                      <a:r>
                        <a:rPr kumimoji="0" lang="zh-CN" altLang="en-US" sz="16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素 </a:t>
                      </a:r>
                      <a:endParaRPr kumimoji="0" lang="zh-CN" altLang="en-US" sz="1600" b="1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</a:txBody>
                  <a:tcPr marT="45725" marB="45725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 2" panose="05020102010507070707" pitchFamily="18" charset="2"/>
                        <a:buNone/>
                      </a:pPr>
                      <a:r>
                        <a:rPr kumimoji="0" lang="zh-CN" altLang="en-US" sz="16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机会因素（</a:t>
                      </a:r>
                      <a:r>
                        <a:rPr kumimoji="0" lang="en-US" altLang="zh-CN" sz="16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O</a:t>
                      </a:r>
                      <a:r>
                        <a:rPr kumimoji="0" lang="zh-CN" altLang="en-US" sz="16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）</a:t>
                      </a:r>
                      <a:endParaRPr kumimoji="0" lang="zh-CN" altLang="en-US" sz="1600" b="1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</a:txBody>
                  <a:tcPr marT="45725" marB="4572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 2" panose="05020102010507070707" pitchFamily="18" charset="2"/>
                        <a:buNone/>
                      </a:pPr>
                      <a:r>
                        <a:rPr kumimoji="0" lang="zh-CN" altLang="en-US" sz="16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威胁因素（</a:t>
                      </a:r>
                      <a:r>
                        <a:rPr kumimoji="0" lang="en-US" altLang="zh-CN" sz="16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T</a:t>
                      </a:r>
                      <a:r>
                        <a:rPr kumimoji="0" lang="zh-CN" altLang="en-US" sz="16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）</a:t>
                      </a:r>
                      <a:endParaRPr kumimoji="0" lang="zh-CN" altLang="en-US" sz="1600" b="1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</a:txBody>
                  <a:tcPr marT="45725" marB="4572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 2" panose="05020102010507070707" pitchFamily="18" charset="2"/>
                        <a:buNone/>
                      </a:pPr>
                      <a:r>
                        <a:rPr kumimoji="0" lang="zh-CN" altLang="en-US" sz="16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解决方案</a:t>
                      </a:r>
                      <a:endParaRPr kumimoji="0" lang="zh-CN" altLang="en-US" sz="1600" b="1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</a:txBody>
                  <a:tcPr marT="45725" marB="4572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923268">
                <a:tc vMerge="1">
                  <a:tcPr marT="45725" marB="45725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85750" marR="0" lvl="0" indent="-285750" algn="l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" panose="05000000000000000000" pitchFamily="2" charset="2"/>
                        <a:buChar char="u"/>
                      </a:pPr>
                      <a:r>
                        <a:rPr kumimoji="0" lang="en-US" altLang="zh-CN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xxx</a:t>
                      </a:r>
                      <a:r>
                        <a:rPr kumimoji="0" lang="zh-CN" alt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行业发展前景好</a:t>
                      </a:r>
                      <a:endParaRPr kumimoji="0" lang="en-US" altLang="zh-CN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  <a:p>
                      <a:pPr marL="285750" marR="0" lvl="0" indent="-285750" algn="l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" panose="05000000000000000000" pitchFamily="2" charset="2"/>
                        <a:buChar char="u"/>
                      </a:pPr>
                      <a:r>
                        <a:rPr kumimoji="0" lang="zh-CN" alt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技能型人才紧缺</a:t>
                      </a:r>
                      <a:endParaRPr kumimoji="0" lang="en-US" altLang="zh-CN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  <a:p>
                      <a:pPr marL="285750" marR="0" lvl="0" indent="-285750" algn="l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" panose="05000000000000000000" pitchFamily="2" charset="2"/>
                        <a:buChar char="u"/>
                      </a:pPr>
                      <a:r>
                        <a:rPr kumimoji="0" lang="zh-CN" alt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学院有良好的教育环境 </a:t>
                      </a:r>
                      <a:endParaRPr kumimoji="0" lang="zh-CN" alt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</a:txBody>
                  <a:tcPr marT="45725" marB="4572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85750" marR="0" lvl="0" indent="-285750" algn="l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" panose="05000000000000000000" pitchFamily="2" charset="2"/>
                        <a:buChar char="u"/>
                      </a:pPr>
                      <a:r>
                        <a:rPr kumimoji="0" lang="zh-CN" alt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竞争激励</a:t>
                      </a:r>
                      <a:endParaRPr kumimoji="0" lang="en-US" altLang="zh-CN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  <a:p>
                      <a:pPr marL="285750" marR="0" lvl="0" indent="-285750" algn="l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" panose="05000000000000000000" pitchFamily="2" charset="2"/>
                        <a:buChar char="u"/>
                      </a:pPr>
                      <a:r>
                        <a:rPr kumimoji="0" lang="zh-CN" alt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有性别歧视的客观现象</a:t>
                      </a:r>
                      <a:endParaRPr kumimoji="0" lang="en-US" altLang="zh-CN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</a:txBody>
                  <a:tcPr marT="45725" marB="4572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85750" marR="0" lvl="0" indent="-285750" algn="l" defTabSz="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0BD0D9"/>
                        </a:buClr>
                        <a:buSzPct val="95000"/>
                        <a:buFont typeface="Wingdings" panose="05000000000000000000" pitchFamily="2" charset="2"/>
                        <a:buChar char="u"/>
                      </a:pPr>
                      <a:r>
                        <a:rPr kumimoji="0" lang="zh-CN" alt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微软雅黑" panose="020B0503020204020204" pitchFamily="34" charset="-122"/>
                          <a:cs typeface="+mn-cs"/>
                          <a:sym typeface="Arial" panose="020B0604020202020204" pitchFamily="34" charset="0"/>
                        </a:rPr>
                        <a:t>多学习，加强实践，提高自身能力</a:t>
                      </a:r>
                      <a:endParaRPr kumimoji="0" lang="zh-CN" alt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微软雅黑" panose="020B0503020204020204" pitchFamily="34" charset="-122"/>
                        <a:cs typeface="+mn-cs"/>
                        <a:sym typeface="Arial" panose="020B0604020202020204" pitchFamily="34" charset="0"/>
                      </a:endParaRPr>
                    </a:p>
                  </a:txBody>
                  <a:tcPr marT="45725" marB="4572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800">
        <p:circle/>
      </p:transition>
    </mc:Choice>
    <mc:Fallback>
      <p:transition spd="slow">
        <p:circl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1371600" y="303540"/>
            <a:ext cx="2844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zh-CN" altLang="en-US" sz="2800" b="1" dirty="0">
                <a:solidFill>
                  <a:srgbClr val="4E72F7"/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一、自我认知</a:t>
            </a:r>
            <a:endParaRPr lang="zh-CN" altLang="en-US" sz="2800" b="1" dirty="0">
              <a:solidFill>
                <a:srgbClr val="4E72F7"/>
              </a:solidFill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174944" y="1801184"/>
            <a:ext cx="6794848" cy="369331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285750" indent="-285750">
              <a:buClr>
                <a:srgbClr val="0DCFD9"/>
              </a:buClr>
              <a:buFont typeface="Wingdings" panose="05000000000000000000" pitchFamily="2" charset="2"/>
              <a:buChar char="u"/>
            </a:pPr>
            <a:r>
              <a:rPr lang="zh-CN" altLang="en-US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头脑聪明，个性独立，求知欲强，有逻辑，肯动脑，善思考，喜欢不断探索未知的领域，喜欢与分析推理、抽象思考有关的活动。</a:t>
            </a:r>
            <a:endParaRPr lang="en-US" altLang="zh-CN" dirty="0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  <a:p>
            <a:pPr>
              <a:buClr>
                <a:srgbClr val="0DCFD9"/>
              </a:buClr>
            </a:pPr>
            <a:endParaRPr lang="en-US" altLang="zh-CN" dirty="0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  <a:p>
            <a:pPr>
              <a:buClr>
                <a:srgbClr val="0DCFD9"/>
              </a:buClr>
            </a:pPr>
            <a:endParaRPr lang="en-US" altLang="zh-CN" dirty="0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  <a:p>
            <a:pPr marL="285750" indent="-285750">
              <a:buClr>
                <a:srgbClr val="0DCFD9"/>
              </a:buClr>
              <a:buFont typeface="Wingdings" panose="05000000000000000000" pitchFamily="2" charset="2"/>
              <a:buChar char="u"/>
            </a:pPr>
            <a:r>
              <a:rPr lang="zh-CN" altLang="en-US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在工作中，能够提出新的想法和策略，擅长运用心智能力去观察、分析、推理，科学能力强，喜欢从事需要动脑、要求具备智力或分析才能的研究工作。</a:t>
            </a:r>
            <a:endParaRPr lang="en-US" altLang="zh-CN" dirty="0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  <a:p>
            <a:pPr>
              <a:buClr>
                <a:srgbClr val="0DCFD9"/>
              </a:buClr>
            </a:pPr>
            <a:endParaRPr lang="en-US" altLang="zh-CN" dirty="0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  <a:p>
            <a:pPr>
              <a:buClr>
                <a:srgbClr val="0DCFD9"/>
              </a:buClr>
            </a:pPr>
            <a:endParaRPr lang="en-US" altLang="zh-CN" dirty="0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  <a:p>
            <a:pPr marL="285750" indent="-285750">
              <a:buClr>
                <a:srgbClr val="0DCFD9"/>
              </a:buClr>
              <a:buFont typeface="Wingdings" panose="05000000000000000000" pitchFamily="2" charset="2"/>
              <a:buChar char="u"/>
            </a:pPr>
            <a:r>
              <a:rPr lang="zh-CN" altLang="en-US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你在工作中责任感强，喜欢从事与帮助他人有关或与人合作的工作，喜欢从事与人接触的活动，希望能在工作中不断结交新的朋友，在帮助别人中体会到自己对社会和他人的价值。</a:t>
            </a:r>
            <a:endParaRPr lang="zh-CN" altLang="en-US" dirty="0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pic>
        <p:nvPicPr>
          <p:cNvPr id="8" name="图片 7"/>
          <p:cNvPicPr>
            <a:picLocks noChangeAspect="1"/>
          </p:cNvPicPr>
          <p:nvPr/>
        </p:nvPicPr>
        <p:blipFill rotWithShape="1">
          <a:blip r:embed="rId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2513" b="74"/>
          <a:stretch>
            <a:fillRect/>
          </a:stretch>
        </p:blipFill>
        <p:spPr>
          <a:xfrm>
            <a:off x="515410" y="1206723"/>
            <a:ext cx="4683443" cy="4853023"/>
          </a:xfrm>
          <a:prstGeom prst="rect">
            <a:avLst/>
          </a:prstGeom>
        </p:spPr>
      </p:pic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800">
        <p:circle/>
      </p:transition>
    </mc:Choice>
    <mc:Fallback>
      <p:transition spd="slow">
        <p:circl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矩形 11"/>
          <p:cNvSpPr/>
          <p:nvPr/>
        </p:nvSpPr>
        <p:spPr>
          <a:xfrm>
            <a:off x="838200" y="1320800"/>
            <a:ext cx="10248900" cy="480060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13" name="矩形 12"/>
          <p:cNvSpPr/>
          <p:nvPr/>
        </p:nvSpPr>
        <p:spPr>
          <a:xfrm>
            <a:off x="1371600" y="1670555"/>
            <a:ext cx="9258300" cy="1181100"/>
          </a:xfrm>
          <a:prstGeom prst="rect">
            <a:avLst/>
          </a:prstGeom>
          <a:solidFill>
            <a:srgbClr val="4E72F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14" name="矩形 13"/>
          <p:cNvSpPr/>
          <p:nvPr/>
        </p:nvSpPr>
        <p:spPr>
          <a:xfrm>
            <a:off x="1371600" y="2908062"/>
            <a:ext cx="9258300" cy="1640656"/>
          </a:xfrm>
          <a:prstGeom prst="rect">
            <a:avLst/>
          </a:prstGeom>
          <a:solidFill>
            <a:srgbClr val="4E72F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15" name="矩形 14"/>
          <p:cNvSpPr/>
          <p:nvPr/>
        </p:nvSpPr>
        <p:spPr>
          <a:xfrm>
            <a:off x="1371600" y="4605125"/>
            <a:ext cx="9258300" cy="1416532"/>
          </a:xfrm>
          <a:prstGeom prst="rect">
            <a:avLst/>
          </a:prstGeom>
          <a:solidFill>
            <a:srgbClr val="4E72F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71600" y="303540"/>
            <a:ext cx="2844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zh-CN" altLang="en-US" sz="2800" b="1" dirty="0">
                <a:solidFill>
                  <a:srgbClr val="4E72F7"/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二、职业认知</a:t>
            </a:r>
            <a:endParaRPr lang="zh-CN" altLang="en-US" sz="2800" b="1" dirty="0">
              <a:solidFill>
                <a:srgbClr val="4E72F7"/>
              </a:solidFill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10" name="文本框 9"/>
          <p:cNvSpPr txBox="1"/>
          <p:nvPr/>
        </p:nvSpPr>
        <p:spPr>
          <a:xfrm>
            <a:off x="1651000" y="4682214"/>
            <a:ext cx="1107996" cy="3693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r>
              <a:rPr lang="zh-CN" altLang="en-US" b="1" dirty="0">
                <a:solidFill>
                  <a:schemeClr val="bg1"/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工作要求</a:t>
            </a:r>
            <a:endParaRPr lang="zh-CN" altLang="en-US" b="1" dirty="0">
              <a:solidFill>
                <a:schemeClr val="bg1"/>
              </a:solidFill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11" name="文本框 10"/>
          <p:cNvSpPr txBox="1"/>
          <p:nvPr/>
        </p:nvSpPr>
        <p:spPr>
          <a:xfrm>
            <a:off x="1651000" y="5041920"/>
            <a:ext cx="8331200" cy="9233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kumimoji="0" lang="zh-CN" altLang="en-US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大部分高校要求应聘者具备硕士以上文化程度，少部分岗位还需要具备博士以上文化程度。在安全行业领域具有一些突出的研究成果。热爱教学事业，有良好的师德，有扎实的文化基础，谈吐优雅，对于学生有良好的引导作用。</a:t>
            </a:r>
            <a:endParaRPr lang="zh-CN" altLang="en-US" dirty="0">
              <a:solidFill>
                <a:schemeClr val="bg1"/>
              </a:solidFill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16" name="文本框 15"/>
          <p:cNvSpPr txBox="1"/>
          <p:nvPr/>
        </p:nvSpPr>
        <p:spPr>
          <a:xfrm>
            <a:off x="1651000" y="2962341"/>
            <a:ext cx="1107996" cy="3693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r>
              <a:rPr lang="zh-CN" altLang="en-US" b="1" dirty="0">
                <a:solidFill>
                  <a:schemeClr val="bg1"/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工作内容</a:t>
            </a:r>
            <a:endParaRPr lang="zh-CN" altLang="en-US" b="1" dirty="0">
              <a:solidFill>
                <a:schemeClr val="bg1"/>
              </a:solidFill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17" name="文本框 16"/>
          <p:cNvSpPr txBox="1"/>
          <p:nvPr/>
        </p:nvSpPr>
        <p:spPr>
          <a:xfrm>
            <a:off x="1651001" y="3349560"/>
            <a:ext cx="8761360" cy="120032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kumimoji="0" lang="zh-CN" altLang="en-US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系统地担任一门以上课程的主讲，指导实习、社会调查、毕业设计；参与科研项目，任期内公开发表本专业学术论文两篇及以上</a:t>
            </a:r>
            <a:r>
              <a:rPr kumimoji="0" lang="en-US" altLang="zh-CN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;</a:t>
            </a:r>
            <a:r>
              <a:rPr kumimoji="0" lang="zh-CN" altLang="en-US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参与教育教学改革、专业建设、课程建设或实验室建设，参与教材及教学参考书编写；完成学校规定的其他教学、科研、公益服务工作</a:t>
            </a:r>
            <a:endParaRPr lang="zh-CN" altLang="en-US" dirty="0">
              <a:solidFill>
                <a:schemeClr val="bg1"/>
              </a:solidFill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18" name="文本框 17"/>
          <p:cNvSpPr txBox="1"/>
          <p:nvPr/>
        </p:nvSpPr>
        <p:spPr>
          <a:xfrm>
            <a:off x="1651000" y="1896649"/>
            <a:ext cx="1107996" cy="3693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r>
              <a:rPr lang="zh-CN" altLang="en-US" b="1" dirty="0">
                <a:solidFill>
                  <a:schemeClr val="bg1"/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职业目标</a:t>
            </a:r>
            <a:endParaRPr lang="zh-CN" altLang="en-US" b="1" dirty="0">
              <a:solidFill>
                <a:schemeClr val="bg1"/>
              </a:solidFill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19" name="文本框 18"/>
          <p:cNvSpPr txBox="1"/>
          <p:nvPr/>
        </p:nvSpPr>
        <p:spPr>
          <a:xfrm>
            <a:off x="1651000" y="2313845"/>
            <a:ext cx="1897380" cy="3683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r>
              <a:rPr kumimoji="0" lang="en-US" altLang="zh-CN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xxx</a:t>
            </a:r>
            <a:r>
              <a:rPr kumimoji="0" lang="zh-CN" altLang="en-US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专业高校教师</a:t>
            </a:r>
            <a:endParaRPr lang="zh-CN" altLang="en-US" dirty="0">
              <a:solidFill>
                <a:schemeClr val="bg1"/>
              </a:solidFill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800">
        <p:circle/>
      </p:transition>
    </mc:Choice>
    <mc:Fallback>
      <p:transition spd="slow">
        <p:circl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文本框 2"/>
          <p:cNvSpPr txBox="1"/>
          <p:nvPr/>
        </p:nvSpPr>
        <p:spPr>
          <a:xfrm>
            <a:off x="1371600" y="303540"/>
            <a:ext cx="2844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zh-CN" altLang="en-US" sz="2800" b="1" dirty="0">
                <a:solidFill>
                  <a:srgbClr val="4E72F7"/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三、职业决策</a:t>
            </a:r>
            <a:endParaRPr lang="zh-CN" altLang="en-US" sz="2800" b="1" dirty="0">
              <a:solidFill>
                <a:srgbClr val="4E72F7"/>
              </a:solidFill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16" name="文本框 15"/>
          <p:cNvSpPr txBox="1"/>
          <p:nvPr/>
        </p:nvSpPr>
        <p:spPr>
          <a:xfrm>
            <a:off x="6616700" y="3091867"/>
            <a:ext cx="4821926" cy="1938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6000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xxx</a:t>
            </a:r>
            <a:endParaRPr lang="en-US" altLang="zh-CN" sz="6000" dirty="0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  <a:p>
            <a:r>
              <a:rPr lang="zh-CN" altLang="en-US" sz="6000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专业高校教师</a:t>
            </a:r>
            <a:endParaRPr lang="zh-CN" altLang="en-US" sz="6000" dirty="0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pic>
        <p:nvPicPr>
          <p:cNvPr id="17" name="图片 16" descr="图片包含 游戏机&#10;&#10;描述已自动生成"/>
          <p:cNvPicPr>
            <a:picLocks noChangeAspect="1"/>
          </p:cNvPicPr>
          <p:nvPr/>
        </p:nvPicPr>
        <p:blipFill>
          <a:blip r:embed="rId1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50694" y="1144260"/>
            <a:ext cx="5834206" cy="5834206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pic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800">
        <p:circle/>
      </p:transition>
    </mc:Choice>
    <mc:Fallback>
      <p:transition spd="slow">
        <p:circl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矩形 11"/>
          <p:cNvSpPr/>
          <p:nvPr/>
        </p:nvSpPr>
        <p:spPr>
          <a:xfrm>
            <a:off x="1162050" y="4631511"/>
            <a:ext cx="9347200" cy="1477329"/>
          </a:xfrm>
          <a:prstGeom prst="rect">
            <a:avLst/>
          </a:prstGeom>
          <a:noFill/>
          <a:ln>
            <a:solidFill>
              <a:srgbClr val="4E72F7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71600" y="303540"/>
            <a:ext cx="32639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zh-CN" altLang="en-US" sz="2800" b="1" dirty="0">
                <a:solidFill>
                  <a:srgbClr val="4E72F7"/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四、路径及成果</a:t>
            </a:r>
            <a:endParaRPr lang="zh-CN" altLang="en-US" sz="2800" b="1" dirty="0">
              <a:solidFill>
                <a:srgbClr val="4E72F7"/>
              </a:solidFill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1460500" y="5070093"/>
            <a:ext cx="87503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zh-CN" altLang="en-US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大</a:t>
            </a:r>
            <a:r>
              <a:rPr lang="zh-CN" altLang="en-US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一期间</a:t>
            </a:r>
            <a:r>
              <a:rPr lang="en-US" altLang="zh-CN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xxx</a:t>
            </a:r>
            <a:r>
              <a:rPr lang="zh-CN" altLang="en-US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。大二</a:t>
            </a:r>
            <a:r>
              <a:rPr lang="en-US" altLang="zh-CN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xxx</a:t>
            </a:r>
            <a:r>
              <a:rPr lang="zh-CN" altLang="en-US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。</a:t>
            </a:r>
            <a:r>
              <a:rPr lang="zh-CN" altLang="en-US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成绩在专业内始终名列前茅。</a:t>
            </a:r>
            <a:endParaRPr lang="zh-CN" altLang="en-US" dirty="0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grpSp>
        <p:nvGrpSpPr>
          <p:cNvPr id="16" name="组合 15"/>
          <p:cNvGrpSpPr/>
          <p:nvPr/>
        </p:nvGrpSpPr>
        <p:grpSpPr>
          <a:xfrm>
            <a:off x="1219200" y="4308345"/>
            <a:ext cx="2451100" cy="646331"/>
            <a:chOff x="1219200" y="3659833"/>
            <a:chExt cx="2451100" cy="646331"/>
          </a:xfrm>
        </p:grpSpPr>
        <p:sp>
          <p:nvSpPr>
            <p:cNvPr id="14" name="矩形: 圆角 13"/>
            <p:cNvSpPr/>
            <p:nvPr/>
          </p:nvSpPr>
          <p:spPr>
            <a:xfrm>
              <a:off x="1460500" y="3659833"/>
              <a:ext cx="1968500" cy="646331"/>
            </a:xfrm>
            <a:prstGeom prst="roundRect">
              <a:avLst>
                <a:gd name="adj" fmla="val 948"/>
              </a:avLst>
            </a:prstGeom>
            <a:solidFill>
              <a:srgbClr val="4E72F7"/>
            </a:solidFill>
            <a:ln>
              <a:solidFill>
                <a:srgbClr val="4E72F7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endParaRPr>
            </a:p>
          </p:txBody>
        </p:sp>
        <p:sp>
          <p:nvSpPr>
            <p:cNvPr id="6" name="文本框 5"/>
            <p:cNvSpPr txBox="1"/>
            <p:nvPr/>
          </p:nvSpPr>
          <p:spPr>
            <a:xfrm>
              <a:off x="1219200" y="3798332"/>
              <a:ext cx="2451100" cy="369332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>
              <a:defPPr>
                <a:defRPr lang="zh-CN"/>
              </a:defPPr>
              <a:lvl1pPr algn="ctr">
                <a:defRPr b="1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微软雅黑" panose="020B0503020204020204" pitchFamily="34" charset="-122"/>
                  <a:ea typeface="微软雅黑" panose="020B0503020204020204" pitchFamily="34" charset="-122"/>
                </a:defRPr>
              </a:lvl1pPr>
            </a:lstStyle>
            <a:p>
              <a:r>
                <a:rPr lang="zh-CN" altLang="en-US" dirty="0">
                  <a:latin typeface="Arial" panose="020B0604020202020204" pitchFamily="34" charset="0"/>
                  <a:sym typeface="Arial" panose="020B0604020202020204" pitchFamily="34" charset="0"/>
                </a:rPr>
                <a:t>成果</a:t>
              </a:r>
              <a:endParaRPr lang="zh-CN" altLang="en-US" dirty="0">
                <a:latin typeface="Arial" panose="020B0604020202020204" pitchFamily="34" charset="0"/>
                <a:sym typeface="Arial" panose="020B0604020202020204" pitchFamily="34" charset="0"/>
              </a:endParaRPr>
            </a:p>
          </p:txBody>
        </p:sp>
      </p:grpSp>
      <p:sp>
        <p:nvSpPr>
          <p:cNvPr id="10" name="文本框 9"/>
          <p:cNvSpPr txBox="1"/>
          <p:nvPr/>
        </p:nvSpPr>
        <p:spPr>
          <a:xfrm>
            <a:off x="1460500" y="2415516"/>
            <a:ext cx="8394700" cy="14763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zh-CN" altLang="en-US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本科期间，学好专业知识，养成专业思维。积极参加各类学科竞赛，全面发展。在此基础上稳定学习成绩，争取未来进入</a:t>
            </a:r>
            <a:r>
              <a:rPr lang="en-US" altLang="zh-CN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211</a:t>
            </a:r>
            <a:r>
              <a:rPr lang="zh-CN" altLang="en-US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高校继续深造。利用课余时间学习与专业相关的其他知识，扩展自己的知识面。</a:t>
            </a:r>
            <a:endParaRPr lang="zh-CN" altLang="en-US" dirty="0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  <a:p>
            <a:r>
              <a:rPr lang="zh-CN" altLang="en-US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研究生期间，培养自身科研能力，认真学习各项技能知识，争取继续读博。在所在的领域不断发展，贡献自己的力量。</a:t>
            </a:r>
            <a:endParaRPr lang="zh-CN" altLang="en-US" dirty="0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11" name="矩形 10"/>
          <p:cNvSpPr/>
          <p:nvPr/>
        </p:nvSpPr>
        <p:spPr>
          <a:xfrm>
            <a:off x="1162050" y="2029069"/>
            <a:ext cx="9347200" cy="1997453"/>
          </a:xfrm>
          <a:prstGeom prst="rect">
            <a:avLst/>
          </a:prstGeom>
          <a:noFill/>
          <a:ln>
            <a:solidFill>
              <a:srgbClr val="4E72F7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grpSp>
        <p:nvGrpSpPr>
          <p:cNvPr id="15" name="组合 14"/>
          <p:cNvGrpSpPr/>
          <p:nvPr/>
        </p:nvGrpSpPr>
        <p:grpSpPr>
          <a:xfrm>
            <a:off x="1460500" y="1693083"/>
            <a:ext cx="1968500" cy="611187"/>
            <a:chOff x="1460500" y="1663690"/>
            <a:chExt cx="1968500" cy="646331"/>
          </a:xfrm>
        </p:grpSpPr>
        <p:sp>
          <p:nvSpPr>
            <p:cNvPr id="13" name="矩形: 圆角 12"/>
            <p:cNvSpPr/>
            <p:nvPr/>
          </p:nvSpPr>
          <p:spPr>
            <a:xfrm>
              <a:off x="1460500" y="1663690"/>
              <a:ext cx="1968500" cy="646331"/>
            </a:xfrm>
            <a:prstGeom prst="roundRect">
              <a:avLst>
                <a:gd name="adj" fmla="val 948"/>
              </a:avLst>
            </a:prstGeom>
            <a:solidFill>
              <a:srgbClr val="4E72F7"/>
            </a:solidFill>
            <a:ln>
              <a:solidFill>
                <a:srgbClr val="4E72F7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endParaRPr>
            </a:p>
          </p:txBody>
        </p:sp>
        <p:sp>
          <p:nvSpPr>
            <p:cNvPr id="8" name="文本框 7"/>
            <p:cNvSpPr txBox="1"/>
            <p:nvPr/>
          </p:nvSpPr>
          <p:spPr>
            <a:xfrm>
              <a:off x="1574800" y="1802189"/>
              <a:ext cx="1739900" cy="369332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b="1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Arial" panose="020B0604020202020204" pitchFamily="34" charset="0"/>
                  <a:ea typeface="微软雅黑" panose="020B0503020204020204" pitchFamily="34" charset="-122"/>
                  <a:sym typeface="Arial" panose="020B0604020202020204" pitchFamily="34" charset="0"/>
                </a:rPr>
                <a:t>计划</a:t>
              </a:r>
              <a:endParaRPr lang="zh-CN" altLang="en-US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endParaRPr>
            </a:p>
          </p:txBody>
        </p:sp>
      </p:grp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800">
        <p:circle/>
      </p:transition>
    </mc:Choice>
    <mc:Fallback>
      <p:transition spd="slow">
        <p:circl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矩形 9"/>
          <p:cNvSpPr/>
          <p:nvPr/>
        </p:nvSpPr>
        <p:spPr>
          <a:xfrm>
            <a:off x="977900" y="3116505"/>
            <a:ext cx="9944100" cy="148590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11" name="矩形 10"/>
          <p:cNvSpPr/>
          <p:nvPr/>
        </p:nvSpPr>
        <p:spPr>
          <a:xfrm>
            <a:off x="977900" y="4759811"/>
            <a:ext cx="9944100" cy="148590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9" name="矩形 8"/>
          <p:cNvSpPr/>
          <p:nvPr/>
        </p:nvSpPr>
        <p:spPr>
          <a:xfrm>
            <a:off x="977900" y="1473200"/>
            <a:ext cx="9944100" cy="148590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71600" y="303540"/>
            <a:ext cx="32639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zh-CN" altLang="en-US" sz="2800" b="1" dirty="0">
                <a:solidFill>
                  <a:srgbClr val="4E72F7"/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五、备选方案</a:t>
            </a:r>
            <a:endParaRPr lang="zh-CN" altLang="en-US" sz="2800" b="1" dirty="0">
              <a:solidFill>
                <a:srgbClr val="4E72F7"/>
              </a:solidFill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1371600" y="1694934"/>
            <a:ext cx="6096000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zh-CN" altLang="en-US" sz="2000" b="1" dirty="0">
                <a:solidFill>
                  <a:srgbClr val="4E72F7"/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备选职业 </a:t>
            </a:r>
            <a:endParaRPr lang="zh-CN" altLang="en-US" sz="2000" b="1" dirty="0">
              <a:solidFill>
                <a:srgbClr val="4E72F7"/>
              </a:solidFill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1371600" y="3289300"/>
            <a:ext cx="6273800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zh-CN" altLang="en-US" sz="2000" b="1" dirty="0">
                <a:solidFill>
                  <a:srgbClr val="4E72F7"/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备选职业路径</a:t>
            </a:r>
            <a:r>
              <a:rPr lang="en-US" altLang="zh-CN" sz="2000" b="1" dirty="0">
                <a:solidFill>
                  <a:srgbClr val="4E72F7"/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:</a:t>
            </a:r>
            <a:endParaRPr lang="zh-CN" altLang="en-US" sz="2000" b="1" dirty="0">
              <a:solidFill>
                <a:srgbClr val="4E72F7"/>
              </a:solidFill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1371600" y="5013811"/>
            <a:ext cx="6362700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zh-CN" altLang="en-US" sz="2000" b="1" dirty="0">
                <a:solidFill>
                  <a:srgbClr val="4E72F7"/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职业策略</a:t>
            </a:r>
            <a:endParaRPr lang="zh-CN" altLang="en-US" sz="2000" b="1" dirty="0">
              <a:solidFill>
                <a:srgbClr val="4E72F7"/>
              </a:solidFill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6" name="文本框 5"/>
          <p:cNvSpPr txBox="1"/>
          <p:nvPr/>
        </p:nvSpPr>
        <p:spPr>
          <a:xfrm>
            <a:off x="1371600" y="2145868"/>
            <a:ext cx="6096000" cy="36830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zh-CN" altLang="en-US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如我的</a:t>
            </a:r>
            <a:r>
              <a:rPr lang="en-US" altLang="zh-CN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xxx</a:t>
            </a:r>
            <a:r>
              <a:rPr lang="zh-CN" altLang="en-US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专业高校教师职业规划未能成功，我选择做</a:t>
            </a:r>
            <a:r>
              <a:rPr lang="en-US" altLang="zh-CN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xxx</a:t>
            </a:r>
            <a:r>
              <a:rPr lang="zh-CN" altLang="en-US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。 </a:t>
            </a:r>
            <a:endParaRPr lang="zh-CN" altLang="en-US" dirty="0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1371600" y="3736201"/>
            <a:ext cx="6273800" cy="64516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zh-CN" altLang="en-US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拿到目标毕业证书</a:t>
            </a:r>
            <a:r>
              <a:rPr lang="en-US" altLang="zh-CN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——</a:t>
            </a:r>
            <a:r>
              <a:rPr lang="zh-CN" altLang="en-US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进入</a:t>
            </a:r>
            <a:r>
              <a:rPr lang="en-US" altLang="zh-CN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xxx</a:t>
            </a:r>
            <a:r>
              <a:rPr lang="zh-CN" altLang="en-US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从事</a:t>
            </a:r>
            <a:r>
              <a:rPr lang="en-US" altLang="zh-CN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xxx</a:t>
            </a:r>
            <a:r>
              <a:rPr lang="zh-CN" altLang="en-US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相关工作</a:t>
            </a:r>
            <a:r>
              <a:rPr lang="en-US" altLang="zh-CN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——</a:t>
            </a:r>
            <a:r>
              <a:rPr lang="zh-CN" altLang="en-US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考取</a:t>
            </a:r>
            <a:r>
              <a:rPr lang="en-US" altLang="zh-CN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xxx</a:t>
            </a:r>
            <a:r>
              <a:rPr lang="zh-CN" altLang="en-US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从业资格证</a:t>
            </a:r>
            <a:endParaRPr lang="zh-CN" altLang="en-US" dirty="0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8" name="文本框 7"/>
          <p:cNvSpPr txBox="1"/>
          <p:nvPr/>
        </p:nvSpPr>
        <p:spPr>
          <a:xfrm>
            <a:off x="1371599" y="5440175"/>
            <a:ext cx="6179389" cy="64516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zh-CN" altLang="en-US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大学期间多渠道学习提升自己的专业能力和综合技能。毕业后从事安全管理相关工作，尽快考取</a:t>
            </a:r>
            <a:r>
              <a:rPr lang="en-US" altLang="zh-CN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xxx</a:t>
            </a:r>
            <a:r>
              <a:rPr lang="zh-CN" altLang="en-US" dirty="0"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证书</a:t>
            </a:r>
            <a:endParaRPr lang="zh-CN" altLang="en-US" dirty="0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800">
        <p:circle/>
      </p:transition>
    </mc:Choice>
    <mc:Fallback>
      <p:transition spd="slow">
        <p:circl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0" y="4415066"/>
            <a:ext cx="12192000" cy="310968"/>
          </a:xfrm>
          <a:prstGeom prst="rect">
            <a:avLst/>
          </a:prstGeom>
          <a:solidFill>
            <a:srgbClr val="0DCFD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5" name="矩形 4"/>
          <p:cNvSpPr/>
          <p:nvPr/>
        </p:nvSpPr>
        <p:spPr>
          <a:xfrm>
            <a:off x="0" y="0"/>
            <a:ext cx="12192000" cy="4621696"/>
          </a:xfrm>
          <a:prstGeom prst="rect">
            <a:avLst/>
          </a:prstGeom>
          <a:gradFill flip="none" rotWithShape="1">
            <a:gsLst>
              <a:gs pos="0">
                <a:srgbClr val="3D65F6"/>
              </a:gs>
              <a:gs pos="100000">
                <a:srgbClr val="3D65F6">
                  <a:alpha val="90000"/>
                </a:srgbClr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8" name="文本框 7"/>
          <p:cNvSpPr txBox="1"/>
          <p:nvPr/>
        </p:nvSpPr>
        <p:spPr>
          <a:xfrm>
            <a:off x="770399" y="2735034"/>
            <a:ext cx="10651202" cy="119888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zh-CN" altLang="en-US" sz="72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谢谢聆听，恳请批评指正！</a:t>
            </a:r>
            <a:endParaRPr lang="zh-CN" altLang="en-US" sz="72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10" name="文本框 9"/>
          <p:cNvSpPr txBox="1"/>
          <p:nvPr/>
        </p:nvSpPr>
        <p:spPr>
          <a:xfrm>
            <a:off x="-62439" y="860981"/>
            <a:ext cx="12501730" cy="176971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altLang="zh-CN" sz="10900" dirty="0">
                <a:solidFill>
                  <a:schemeClr val="bg1">
                    <a:lumMod val="95000"/>
                    <a:alpha val="17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Safety Engineering</a:t>
            </a:r>
            <a:endParaRPr lang="zh-CN" altLang="en-US" sz="10900" dirty="0">
              <a:solidFill>
                <a:schemeClr val="bg1">
                  <a:lumMod val="95000"/>
                  <a:alpha val="17000"/>
                </a:schemeClr>
              </a:solidFill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Requires="p14" p14:dur="6000">
        <p15:prstTrans prst="curtains"/>
      </p:transition>
    </mc:Choice>
    <mc:Fallback>
      <p:transition spd="slow">
        <p:fade/>
      </p:transition>
    </mc:Fallback>
  </mc:AlternateContent>
</p:sld>
</file>

<file path=ppt/tags/tag1.xml><?xml version="1.0" encoding="utf-8"?>
<p:tagLst xmlns:p="http://schemas.openxmlformats.org/presentationml/2006/main">
  <p:tag name="COMMONDATA" val="eyJoZGlkIjoiYWY2ODVlYmM0MzgyZTBkOTExZTdiZDM2YjEzZjE2Y2MifQ=="/>
  <p:tag name="commondata" val="eyJoZGlkIjoiODI5ZmIwYmJjNDQ0NjlkZDM3YzRkYzM3ZjQwMzg3MWMifQ=="/>
</p:tagLst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1166</Words>
  <Application>WPS 演示</Application>
  <PresentationFormat>宽屏</PresentationFormat>
  <Paragraphs>138</Paragraphs>
  <Slides>9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9</vt:i4>
      </vt:variant>
    </vt:vector>
  </HeadingPairs>
  <TitlesOfParts>
    <vt:vector size="20" baseType="lpstr">
      <vt:lpstr>Arial</vt:lpstr>
      <vt:lpstr>宋体</vt:lpstr>
      <vt:lpstr>Wingdings</vt:lpstr>
      <vt:lpstr>微软雅黑</vt:lpstr>
      <vt:lpstr>Wingdings 2</vt:lpstr>
      <vt:lpstr>Constantia</vt:lpstr>
      <vt:lpstr>Arial Unicode MS</vt:lpstr>
      <vt:lpstr>等线 Light</vt:lpstr>
      <vt:lpstr>等线</vt:lpstr>
      <vt:lpstr>Calibri</vt:lpstr>
      <vt:lpstr>Office 主题​​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15819</dc:creator>
  <cp:lastModifiedBy>dll</cp:lastModifiedBy>
  <cp:revision>24</cp:revision>
  <dcterms:created xsi:type="dcterms:W3CDTF">2021-12-09T07:52:00Z</dcterms:created>
  <dcterms:modified xsi:type="dcterms:W3CDTF">2024-10-22T07:19:30Z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CV">
    <vt:lpwstr>778E122A976243889F71B7EE5BFFDF90_12</vt:lpwstr>
  </property>
  <property fmtid="{D5CDD505-2E9C-101B-9397-08002B2CF9AE}" pid="3" name="KSOProductBuildVer">
    <vt:lpwstr>2052-12.1.0.17147</vt:lpwstr>
  </property>
</Properties>
</file>

<file path=docProps/thumbnail.jpeg>
</file>